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0"/>
  </p:notesMasterIdLst>
  <p:sldIdLst>
    <p:sldId id="523" r:id="rId2"/>
    <p:sldId id="349" r:id="rId3"/>
    <p:sldId id="427" r:id="rId4"/>
    <p:sldId id="540" r:id="rId5"/>
    <p:sldId id="530" r:id="rId6"/>
    <p:sldId id="539" r:id="rId7"/>
    <p:sldId id="536" r:id="rId8"/>
    <p:sldId id="524" r:id="rId9"/>
    <p:sldId id="525" r:id="rId10"/>
    <p:sldId id="438" r:id="rId11"/>
    <p:sldId id="534" r:id="rId12"/>
    <p:sldId id="440" r:id="rId13"/>
    <p:sldId id="434" r:id="rId14"/>
    <p:sldId id="535" r:id="rId15"/>
    <p:sldId id="518" r:id="rId16"/>
    <p:sldId id="454" r:id="rId17"/>
    <p:sldId id="456" r:id="rId18"/>
    <p:sldId id="532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121" autoAdjust="0"/>
  </p:normalViewPr>
  <p:slideViewPr>
    <p:cSldViewPr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MIRES</a:t>
            </a:r>
            <a:r>
              <a:rPr lang="es-ES" baseline="0" dirty="0"/>
              <a:t> POR PROVINCIAS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5310162401574806E-2"/>
          <c:y val="0.1125821165980489"/>
          <c:w val="0.92687733759842639"/>
          <c:h val="0.73584444292295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Hoja1!$A$2:$A$11</c:f>
              <c:strCache>
                <c:ptCount val="10"/>
                <c:pt idx="0">
                  <c:v>VALLADOLID</c:v>
                </c:pt>
                <c:pt idx="1">
                  <c:v>SALAMANCA</c:v>
                </c:pt>
                <c:pt idx="2">
                  <c:v>A de LEON</c:v>
                </c:pt>
                <c:pt idx="3">
                  <c:v>BURGOS</c:v>
                </c:pt>
                <c:pt idx="4">
                  <c:v>SEGOVIA</c:v>
                </c:pt>
                <c:pt idx="5">
                  <c:v>PALENCIA</c:v>
                </c:pt>
                <c:pt idx="6">
                  <c:v>ZAMORA</c:v>
                </c:pt>
                <c:pt idx="7">
                  <c:v>AVILA</c:v>
                </c:pt>
                <c:pt idx="8">
                  <c:v>SORIA</c:v>
                </c:pt>
                <c:pt idx="9">
                  <c:v>BIERZO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572</c:v>
                </c:pt>
                <c:pt idx="1">
                  <c:v>386</c:v>
                </c:pt>
                <c:pt idx="2">
                  <c:v>286</c:v>
                </c:pt>
                <c:pt idx="3">
                  <c:v>270</c:v>
                </c:pt>
                <c:pt idx="4">
                  <c:v>98</c:v>
                </c:pt>
                <c:pt idx="5">
                  <c:v>97</c:v>
                </c:pt>
                <c:pt idx="6">
                  <c:v>90</c:v>
                </c:pt>
                <c:pt idx="7">
                  <c:v>66</c:v>
                </c:pt>
                <c:pt idx="8">
                  <c:v>55</c:v>
                </c:pt>
                <c:pt idx="9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6-4C15-84E1-18A6DAAECF1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Hoja1!$A$2:$A$11</c:f>
              <c:strCache>
                <c:ptCount val="10"/>
                <c:pt idx="0">
                  <c:v>VALLADOLID</c:v>
                </c:pt>
                <c:pt idx="1">
                  <c:v>SALAMANCA</c:v>
                </c:pt>
                <c:pt idx="2">
                  <c:v>A de LEON</c:v>
                </c:pt>
                <c:pt idx="3">
                  <c:v>BURGOS</c:v>
                </c:pt>
                <c:pt idx="4">
                  <c:v>SEGOVIA</c:v>
                </c:pt>
                <c:pt idx="5">
                  <c:v>PALENCIA</c:v>
                </c:pt>
                <c:pt idx="6">
                  <c:v>ZAMORA</c:v>
                </c:pt>
                <c:pt idx="7">
                  <c:v>AVILA</c:v>
                </c:pt>
                <c:pt idx="8">
                  <c:v>SORIA</c:v>
                </c:pt>
                <c:pt idx="9">
                  <c:v>BIERZO</c:v>
                </c:pt>
              </c:strCache>
            </c:strRef>
          </c:cat>
          <c:val>
            <c:numRef>
              <c:f>Hoja1!$C$2:$C$11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1-58F6-4C15-84E1-18A6DAAECF1D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Hoja1!$A$2:$A$11</c:f>
              <c:strCache>
                <c:ptCount val="10"/>
                <c:pt idx="0">
                  <c:v>VALLADOLID</c:v>
                </c:pt>
                <c:pt idx="1">
                  <c:v>SALAMANCA</c:v>
                </c:pt>
                <c:pt idx="2">
                  <c:v>A de LEON</c:v>
                </c:pt>
                <c:pt idx="3">
                  <c:v>BURGOS</c:v>
                </c:pt>
                <c:pt idx="4">
                  <c:v>SEGOVIA</c:v>
                </c:pt>
                <c:pt idx="5">
                  <c:v>PALENCIA</c:v>
                </c:pt>
                <c:pt idx="6">
                  <c:v>ZAMORA</c:v>
                </c:pt>
                <c:pt idx="7">
                  <c:v>AVILA</c:v>
                </c:pt>
                <c:pt idx="8">
                  <c:v>SORIA</c:v>
                </c:pt>
                <c:pt idx="9">
                  <c:v>BIERZO</c:v>
                </c:pt>
              </c:strCache>
            </c:strRef>
          </c:cat>
          <c:val>
            <c:numRef>
              <c:f>Hoja1!$D$2:$D$11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58F6-4C15-84E1-18A6DAAEC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476608"/>
        <c:axId val="167498880"/>
      </c:barChart>
      <c:catAx>
        <c:axId val="16747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498880"/>
        <c:crosses val="autoZero"/>
        <c:auto val="1"/>
        <c:lblAlgn val="ctr"/>
        <c:lblOffset val="100"/>
        <c:noMultiLvlLbl val="0"/>
      </c:catAx>
      <c:valAx>
        <c:axId val="1674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4766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0.16335</cdr:x>
      <cdr:y>0.34516</cdr:y>
    </cdr:from>
    <cdr:to>
      <cdr:x>0.27585</cdr:x>
      <cdr:y>0.51391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0950D560-2245-46CE-865B-5210DCE13780}"/>
            </a:ext>
          </a:extLst>
        </cdr:cNvPr>
        <cdr:cNvSpPr txBox="1"/>
      </cdr:nvSpPr>
      <cdr:spPr>
        <a:xfrm xmlns:a="http://schemas.openxmlformats.org/drawingml/2006/main">
          <a:off x="1327696" y="187031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0.25194</cdr:x>
      <cdr:y>0.45147</cdr:y>
    </cdr:from>
    <cdr:to>
      <cdr:x>0.34939</cdr:x>
      <cdr:y>0.51792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59BED388-46FC-491D-A096-E07DE6995051}"/>
            </a:ext>
          </a:extLst>
        </cdr:cNvPr>
        <cdr:cNvSpPr txBox="1"/>
      </cdr:nvSpPr>
      <cdr:spPr>
        <a:xfrm xmlns:a="http://schemas.openxmlformats.org/drawingml/2006/main">
          <a:off x="2047776" y="2446377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0.34377</cdr:x>
      <cdr:y>0.45147</cdr:y>
    </cdr:from>
    <cdr:to>
      <cdr:x>0.48228</cdr:x>
      <cdr:y>0.51792</cdr:y>
    </cdr:to>
    <cdr:sp macro="" textlink="">
      <cdr:nvSpPr>
        <cdr:cNvPr id="6" name="CuadroTexto 5">
          <a:extLst xmlns:a="http://schemas.openxmlformats.org/drawingml/2006/main">
            <a:ext uri="{FF2B5EF4-FFF2-40B4-BE49-F238E27FC236}">
              <a16:creationId xmlns:a16="http://schemas.microsoft.com/office/drawing/2014/main" id="{A37D2205-D33C-446C-988B-8B3ADFE90636}"/>
            </a:ext>
          </a:extLst>
        </cdr:cNvPr>
        <cdr:cNvSpPr txBox="1"/>
      </cdr:nvSpPr>
      <cdr:spPr>
        <a:xfrm xmlns:a="http://schemas.openxmlformats.org/drawingml/2006/main">
          <a:off x="2794145" y="2446377"/>
          <a:ext cx="1125839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8CD8A-3A62-4082-A47F-132CF51A926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DC1A9-D6CB-460C-8113-3CAB7E9974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4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9BD0EC6-3550-467D-B385-577F4AF4D42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870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306F5B-2991-4E83-8BBD-7F23A7FD4578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781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EEA2856-63E1-4820-9EFB-66CCB7CC678B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861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817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9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915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784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872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22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33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96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478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11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314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9FDF7-6A10-4EF5-BBF9-83CC0DC1650C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457A4-CC52-4CFE-9A7D-2D9716CAC2C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89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egiosmedicoscastillayleon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legiosmedicoscastillayleon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legiosmedicoscastillayleon.com/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legiosmedicoscastillayleon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egiosmedicoscastillayleon.com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olegiosmedicoscastillayleon.com/" TargetMode="Externa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olegiosmedicoscastillayleon.com/" TargetMode="Externa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1\Desktop\descarg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4254514"/>
          </a:xfrm>
          <a:prstGeom prst="rect">
            <a:avLst/>
          </a:prstGeom>
          <a:noFill/>
        </p:spPr>
      </p:pic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3791744" y="5229200"/>
            <a:ext cx="5345588" cy="1382695"/>
            <a:chOff x="6321683" y="5043073"/>
            <a:chExt cx="7127450" cy="1844123"/>
          </a:xfrm>
        </p:grpSpPr>
        <p:grpSp>
          <p:nvGrpSpPr>
            <p:cNvPr id="4115" name="Group 84"/>
            <p:cNvGrpSpPr>
              <a:grpSpLocks/>
            </p:cNvGrpSpPr>
            <p:nvPr/>
          </p:nvGrpSpPr>
          <p:grpSpPr bwMode="auto">
            <a:xfrm>
              <a:off x="6515526" y="5167813"/>
              <a:ext cx="6933607" cy="1719383"/>
              <a:chOff x="6735866" y="5248768"/>
              <a:chExt cx="6933607" cy="1719383"/>
            </a:xfrm>
          </p:grpSpPr>
          <p:sp>
            <p:nvSpPr>
              <p:cNvPr id="27" name="Rectangle 70"/>
              <p:cNvSpPr/>
              <p:nvPr/>
            </p:nvSpPr>
            <p:spPr>
              <a:xfrm>
                <a:off x="6735866" y="5248768"/>
                <a:ext cx="6933607" cy="584944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>
                <a:spAutoFit/>
              </a:bodyPr>
              <a:lstStyle/>
              <a:p>
                <a:pPr>
                  <a:defRPr/>
                </a:pPr>
                <a:r>
                  <a:rPr lang="en-US" sz="2400" b="1" dirty="0">
                    <a:ln w="0">
                      <a:noFill/>
                    </a:ln>
                    <a:gradFill flip="none" rotWithShape="1">
                      <a:gsLst>
                        <a:gs pos="100000">
                          <a:srgbClr val="3CCBFA"/>
                        </a:gs>
                        <a:gs pos="0">
                          <a:srgbClr val="01B5F5"/>
                        </a:gs>
                      </a:gsLst>
                      <a:lin ang="0" scaled="0"/>
                      <a:tileRect/>
                    </a:gra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DEMOGRAFIA MÉDICA</a:t>
                </a:r>
                <a:r>
                  <a:rPr lang="en-US" sz="2400" b="1" dirty="0">
                    <a:ln w="0"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DE CASTILLA Y LEON</a:t>
                </a:r>
              </a:p>
            </p:txBody>
          </p:sp>
          <p:sp>
            <p:nvSpPr>
              <p:cNvPr id="28" name="Rectangle 71"/>
              <p:cNvSpPr/>
              <p:nvPr/>
            </p:nvSpPr>
            <p:spPr>
              <a:xfrm>
                <a:off x="6735866" y="5767478"/>
                <a:ext cx="4053161" cy="1200673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s-ES" dirty="0">
                    <a:ln w="0"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Grupo de Trabajo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s-ES" dirty="0">
                    <a:ln w="0"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Análisis y Tendencias 2019 - 2026</a:t>
                </a:r>
              </a:p>
            </p:txBody>
          </p:sp>
        </p:grpSp>
        <p:cxnSp>
          <p:nvCxnSpPr>
            <p:cNvPr id="26" name="Straight Connector 23"/>
            <p:cNvCxnSpPr/>
            <p:nvPr/>
          </p:nvCxnSpPr>
          <p:spPr>
            <a:xfrm flipH="1">
              <a:off x="6321683" y="5043073"/>
              <a:ext cx="16933" cy="1833561"/>
            </a:xfrm>
            <a:prstGeom prst="line">
              <a:avLst/>
            </a:prstGeom>
            <a:ln w="1270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00" name="Freeform 24"/>
          <p:cNvSpPr>
            <a:spLocks/>
          </p:cNvSpPr>
          <p:nvPr/>
        </p:nvSpPr>
        <p:spPr bwMode="auto">
          <a:xfrm>
            <a:off x="10090150" y="2797175"/>
            <a:ext cx="2101850" cy="2359025"/>
          </a:xfrm>
          <a:custGeom>
            <a:avLst/>
            <a:gdLst>
              <a:gd name="T0" fmla="*/ 2147698 w 2086833"/>
              <a:gd name="T1" fmla="*/ 0 h 2312943"/>
              <a:gd name="T2" fmla="*/ 2147698 w 2086833"/>
              <a:gd name="T3" fmla="*/ 2502011 h 2312943"/>
              <a:gd name="T4" fmla="*/ 0 w 2086833"/>
              <a:gd name="T5" fmla="*/ 1223366 h 2312943"/>
              <a:gd name="T6" fmla="*/ 1882139 w 2086833"/>
              <a:gd name="T7" fmla="*/ 151790 h 23129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6833" h="2312943">
                <a:moveTo>
                  <a:pt x="2086833" y="0"/>
                </a:moveTo>
                <a:lnTo>
                  <a:pt x="2086833" y="2312943"/>
                </a:lnTo>
                <a:lnTo>
                  <a:pt x="0" y="1130920"/>
                </a:lnTo>
                <a:lnTo>
                  <a:pt x="1828800" y="140320"/>
                </a:lnTo>
                <a:lnTo>
                  <a:pt x="2086833" y="0"/>
                </a:lnTo>
                <a:close/>
              </a:path>
            </a:pathLst>
          </a:custGeom>
          <a:solidFill>
            <a:srgbClr val="33C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Freeform 9"/>
          <p:cNvSpPr>
            <a:spLocks/>
          </p:cNvSpPr>
          <p:nvPr/>
        </p:nvSpPr>
        <p:spPr bwMode="auto">
          <a:xfrm>
            <a:off x="10056440" y="1916832"/>
            <a:ext cx="1835150" cy="2078037"/>
          </a:xfrm>
          <a:custGeom>
            <a:avLst/>
            <a:gdLst>
              <a:gd name="T0" fmla="*/ 0 w 1154"/>
              <a:gd name="T1" fmla="*/ 0 h 1291"/>
              <a:gd name="T2" fmla="*/ 2147483646 w 1154"/>
              <a:gd name="T3" fmla="*/ 2147483646 h 1291"/>
              <a:gd name="T4" fmla="*/ 0 w 1154"/>
              <a:gd name="T5" fmla="*/ 2147483646 h 1291"/>
              <a:gd name="T6" fmla="*/ 0 w 1154"/>
              <a:gd name="T7" fmla="*/ 2147483646 h 1291"/>
              <a:gd name="T8" fmla="*/ 0 w 1154"/>
              <a:gd name="T9" fmla="*/ 0 h 12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54" h="1291">
                <a:moveTo>
                  <a:pt x="0" y="0"/>
                </a:moveTo>
                <a:lnTo>
                  <a:pt x="1154" y="667"/>
                </a:lnTo>
                <a:lnTo>
                  <a:pt x="0" y="1291"/>
                </a:lnTo>
                <a:lnTo>
                  <a:pt x="0" y="0"/>
                </a:lnTo>
                <a:close/>
              </a:path>
            </a:pathLst>
          </a:custGeom>
          <a:solidFill>
            <a:srgbClr val="55D2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Freeform 10"/>
          <p:cNvSpPr>
            <a:spLocks/>
          </p:cNvSpPr>
          <p:nvPr/>
        </p:nvSpPr>
        <p:spPr bwMode="auto">
          <a:xfrm>
            <a:off x="8212138" y="2844800"/>
            <a:ext cx="1914525" cy="2124075"/>
          </a:xfrm>
          <a:custGeom>
            <a:avLst/>
            <a:gdLst>
              <a:gd name="T0" fmla="*/ 2147483646 w 1205"/>
              <a:gd name="T1" fmla="*/ 2147483646 h 1320"/>
              <a:gd name="T2" fmla="*/ 0 w 1205"/>
              <a:gd name="T3" fmla="*/ 2147483646 h 1320"/>
              <a:gd name="T4" fmla="*/ 0 w 1205"/>
              <a:gd name="T5" fmla="*/ 2147483646 h 1320"/>
              <a:gd name="T6" fmla="*/ 2147483646 w 1205"/>
              <a:gd name="T7" fmla="*/ 0 h 1320"/>
              <a:gd name="T8" fmla="*/ 2147483646 w 1205"/>
              <a:gd name="T9" fmla="*/ 2147483646 h 13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1320">
                <a:moveTo>
                  <a:pt x="1205" y="679"/>
                </a:moveTo>
                <a:lnTo>
                  <a:pt x="0" y="1320"/>
                </a:lnTo>
                <a:lnTo>
                  <a:pt x="0" y="14"/>
                </a:lnTo>
                <a:lnTo>
                  <a:pt x="30" y="0"/>
                </a:lnTo>
                <a:lnTo>
                  <a:pt x="1205" y="679"/>
                </a:lnTo>
                <a:close/>
              </a:path>
            </a:pathLst>
          </a:custGeom>
          <a:solidFill>
            <a:srgbClr val="7EDA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Freeform 11"/>
          <p:cNvSpPr>
            <a:spLocks/>
          </p:cNvSpPr>
          <p:nvPr/>
        </p:nvSpPr>
        <p:spPr bwMode="auto">
          <a:xfrm>
            <a:off x="8240713" y="1874838"/>
            <a:ext cx="1866900" cy="2078037"/>
          </a:xfrm>
          <a:custGeom>
            <a:avLst/>
            <a:gdLst>
              <a:gd name="T0" fmla="*/ 2147483646 w 1175"/>
              <a:gd name="T1" fmla="*/ 0 h 1291"/>
              <a:gd name="T2" fmla="*/ 2147483646 w 1175"/>
              <a:gd name="T3" fmla="*/ 2147483646 h 1291"/>
              <a:gd name="T4" fmla="*/ 2147483646 w 1175"/>
              <a:gd name="T5" fmla="*/ 2147483646 h 1291"/>
              <a:gd name="T6" fmla="*/ 0 w 1175"/>
              <a:gd name="T7" fmla="*/ 2147483646 h 1291"/>
              <a:gd name="T8" fmla="*/ 2147483646 w 1175"/>
              <a:gd name="T9" fmla="*/ 0 h 1291"/>
              <a:gd name="T10" fmla="*/ 2147483646 w 1175"/>
              <a:gd name="T11" fmla="*/ 0 h 12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75" h="1291">
                <a:moveTo>
                  <a:pt x="1175" y="0"/>
                </a:moveTo>
                <a:lnTo>
                  <a:pt x="1175" y="1291"/>
                </a:lnTo>
                <a:lnTo>
                  <a:pt x="1173" y="1291"/>
                </a:lnTo>
                <a:lnTo>
                  <a:pt x="0" y="610"/>
                </a:lnTo>
                <a:lnTo>
                  <a:pt x="1175" y="0"/>
                </a:lnTo>
                <a:close/>
              </a:path>
            </a:pathLst>
          </a:custGeom>
          <a:solidFill>
            <a:srgbClr val="29C5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Freeform 12"/>
          <p:cNvSpPr>
            <a:spLocks/>
          </p:cNvSpPr>
          <p:nvPr/>
        </p:nvSpPr>
        <p:spPr bwMode="auto">
          <a:xfrm>
            <a:off x="6135688" y="2824163"/>
            <a:ext cx="2076450" cy="2124075"/>
          </a:xfrm>
          <a:custGeom>
            <a:avLst/>
            <a:gdLst>
              <a:gd name="T0" fmla="*/ 2147483646 w 1306"/>
              <a:gd name="T1" fmla="*/ 0 h 1320"/>
              <a:gd name="T2" fmla="*/ 2147483646 w 1306"/>
              <a:gd name="T3" fmla="*/ 2147483646 h 1320"/>
              <a:gd name="T4" fmla="*/ 0 w 1306"/>
              <a:gd name="T5" fmla="*/ 2147483646 h 1320"/>
              <a:gd name="T6" fmla="*/ 2147483646 w 1306"/>
              <a:gd name="T7" fmla="*/ 0 h 1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06" h="1320">
                <a:moveTo>
                  <a:pt x="1306" y="0"/>
                </a:moveTo>
                <a:lnTo>
                  <a:pt x="1306" y="1320"/>
                </a:lnTo>
                <a:lnTo>
                  <a:pt x="0" y="682"/>
                </a:lnTo>
                <a:lnTo>
                  <a:pt x="1306" y="0"/>
                </a:lnTo>
                <a:close/>
              </a:path>
            </a:pathLst>
          </a:custGeom>
          <a:solidFill>
            <a:srgbClr val="3CCB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Freeform 44"/>
          <p:cNvSpPr>
            <a:spLocks/>
          </p:cNvSpPr>
          <p:nvPr/>
        </p:nvSpPr>
        <p:spPr bwMode="auto">
          <a:xfrm>
            <a:off x="0" y="1219200"/>
            <a:ext cx="4933950" cy="4524375"/>
          </a:xfrm>
          <a:custGeom>
            <a:avLst/>
            <a:gdLst>
              <a:gd name="T0" fmla="*/ 0 w 4927653"/>
              <a:gd name="T1" fmla="*/ 0 h 4464186"/>
              <a:gd name="T2" fmla="*/ 4953322 w 4927653"/>
              <a:gd name="T3" fmla="*/ 3025323 h 4464186"/>
              <a:gd name="T4" fmla="*/ 4380440 w 4927653"/>
              <a:gd name="T5" fmla="*/ 3338561 h 4464186"/>
              <a:gd name="T6" fmla="*/ 2240513 w 4927653"/>
              <a:gd name="T7" fmla="*/ 4507762 h 4464186"/>
              <a:gd name="T8" fmla="*/ 1994765 w 4927653"/>
              <a:gd name="T9" fmla="*/ 4635068 h 4464186"/>
              <a:gd name="T10" fmla="*/ 1867104 w 4927653"/>
              <a:gd name="T11" fmla="*/ 4710445 h 4464186"/>
              <a:gd name="T12" fmla="*/ 0 w 4927653"/>
              <a:gd name="T13" fmla="*/ 3684444 h 446418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27653" h="4464186">
                <a:moveTo>
                  <a:pt x="0" y="0"/>
                </a:moveTo>
                <a:lnTo>
                  <a:pt x="4927653" y="2867161"/>
                </a:lnTo>
                <a:lnTo>
                  <a:pt x="4357741" y="3164023"/>
                </a:lnTo>
                <a:lnTo>
                  <a:pt x="2228903" y="4272099"/>
                </a:lnTo>
                <a:lnTo>
                  <a:pt x="1984428" y="4392749"/>
                </a:lnTo>
                <a:lnTo>
                  <a:pt x="1857428" y="4464186"/>
                </a:lnTo>
                <a:lnTo>
                  <a:pt x="0" y="3491824"/>
                </a:lnTo>
                <a:lnTo>
                  <a:pt x="0" y="0"/>
                </a:lnTo>
                <a:close/>
              </a:path>
            </a:pathLst>
          </a:custGeom>
          <a:solidFill>
            <a:srgbClr val="29C6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-1" y="1218886"/>
            <a:ext cx="4934380" cy="3207084"/>
          </a:xfrm>
          <a:custGeom>
            <a:avLst/>
            <a:gdLst>
              <a:gd name="connsiteX0" fmla="*/ 0 w 4927653"/>
              <a:gd name="connsiteY0" fmla="*/ 0 h 3164023"/>
              <a:gd name="connsiteX1" fmla="*/ 4927653 w 4927653"/>
              <a:gd name="connsiteY1" fmla="*/ 2867161 h 3164023"/>
              <a:gd name="connsiteX2" fmla="*/ 4357741 w 4927653"/>
              <a:gd name="connsiteY2" fmla="*/ 3164023 h 3164023"/>
              <a:gd name="connsiteX3" fmla="*/ 0 w 4927653"/>
              <a:gd name="connsiteY3" fmla="*/ 627164 h 316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7653" h="3164023">
                <a:moveTo>
                  <a:pt x="0" y="0"/>
                </a:moveTo>
                <a:lnTo>
                  <a:pt x="4927653" y="2867161"/>
                </a:lnTo>
                <a:lnTo>
                  <a:pt x="4357741" y="3164023"/>
                </a:lnTo>
                <a:lnTo>
                  <a:pt x="0" y="627164"/>
                </a:lnTo>
                <a:close/>
              </a:path>
            </a:pathLst>
          </a:custGeom>
          <a:gradFill flip="none" rotWithShape="1">
            <a:gsLst>
              <a:gs pos="0">
                <a:srgbClr val="38CAFE"/>
              </a:gs>
              <a:gs pos="53000">
                <a:srgbClr val="A9E8FF">
                  <a:alpha val="4000"/>
                </a:srgbClr>
              </a:gs>
              <a:gs pos="100000">
                <a:srgbClr val="FFFFFF">
                  <a:alpha val="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0" y="1263650"/>
            <a:ext cx="12192000" cy="5202238"/>
          </a:xfrm>
          <a:custGeom>
            <a:avLst/>
            <a:gdLst>
              <a:gd name="connsiteX0" fmla="*/ 10215615 w 12175385"/>
              <a:gd name="connsiteY0" fmla="*/ 0 h 5132388"/>
              <a:gd name="connsiteX1" fmla="*/ 12175385 w 12175385"/>
              <a:gd name="connsiteY1" fmla="*/ 1133839 h 5132388"/>
              <a:gd name="connsiteX2" fmla="*/ 12175385 w 12175385"/>
              <a:gd name="connsiteY2" fmla="*/ 1914889 h 5132388"/>
              <a:gd name="connsiteX3" fmla="*/ 10215615 w 12175385"/>
              <a:gd name="connsiteY3" fmla="*/ 781050 h 5132388"/>
              <a:gd name="connsiteX4" fmla="*/ 1857428 w 12175385"/>
              <a:gd name="connsiteY4" fmla="*/ 5132388 h 5132388"/>
              <a:gd name="connsiteX5" fmla="*/ 0 w 12175385"/>
              <a:gd name="connsiteY5" fmla="*/ 4157340 h 5132388"/>
              <a:gd name="connsiteX6" fmla="*/ 0 w 12175385"/>
              <a:gd name="connsiteY6" fmla="*/ 3376290 h 5132388"/>
              <a:gd name="connsiteX7" fmla="*/ 1857428 w 12175385"/>
              <a:gd name="connsiteY7" fmla="*/ 4351338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75385" h="5132388">
                <a:moveTo>
                  <a:pt x="10215615" y="0"/>
                </a:moveTo>
                <a:lnTo>
                  <a:pt x="12175385" y="1133839"/>
                </a:lnTo>
                <a:lnTo>
                  <a:pt x="12175385" y="1914889"/>
                </a:lnTo>
                <a:lnTo>
                  <a:pt x="10215615" y="781050"/>
                </a:lnTo>
                <a:lnTo>
                  <a:pt x="1857428" y="5132388"/>
                </a:lnTo>
                <a:lnTo>
                  <a:pt x="0" y="4157340"/>
                </a:lnTo>
                <a:lnTo>
                  <a:pt x="0" y="3376290"/>
                </a:lnTo>
                <a:lnTo>
                  <a:pt x="1857428" y="4351338"/>
                </a:lnTo>
                <a:close/>
              </a:path>
            </a:pathLst>
          </a:custGeom>
          <a:solidFill>
            <a:srgbClr val="64E9FF"/>
          </a:solidFill>
          <a:ln>
            <a:noFill/>
          </a:ln>
          <a:effectLst>
            <a:outerShdw blurRad="76200" dist="50800" dir="5400000" algn="tl" rotWithShape="0">
              <a:schemeClr val="accent1">
                <a:lumMod val="75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0" y="5470525"/>
            <a:ext cx="1863725" cy="1387475"/>
          </a:xfrm>
          <a:custGeom>
            <a:avLst/>
            <a:gdLst>
              <a:gd name="connsiteX0" fmla="*/ 0 w 1863609"/>
              <a:gd name="connsiteY0" fmla="*/ 0 h 1387792"/>
              <a:gd name="connsiteX1" fmla="*/ 1863609 w 1863609"/>
              <a:gd name="connsiteY1" fmla="*/ 990256 h 1387792"/>
              <a:gd name="connsiteX2" fmla="*/ 1113400 w 1863609"/>
              <a:gd name="connsiteY2" fmla="*/ 1387792 h 1387792"/>
              <a:gd name="connsiteX3" fmla="*/ 0 w 1863609"/>
              <a:gd name="connsiteY3" fmla="*/ 1387792 h 138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3609" h="1387792">
                <a:moveTo>
                  <a:pt x="0" y="0"/>
                </a:moveTo>
                <a:lnTo>
                  <a:pt x="1863609" y="990256"/>
                </a:lnTo>
                <a:lnTo>
                  <a:pt x="1113400" y="1387792"/>
                </a:lnTo>
                <a:lnTo>
                  <a:pt x="0" y="1387792"/>
                </a:lnTo>
                <a:close/>
              </a:path>
            </a:pathLst>
          </a:custGeom>
          <a:solidFill>
            <a:srgbClr val="55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556157" y="3455550"/>
            <a:ext cx="362426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600" b="1" dirty="0">
                <a:solidFill>
                  <a:schemeClr val="bg1"/>
                </a:solidFill>
              </a:rPr>
              <a:t>CONSEJO DE COLEGIOS OFICIALES DE MEDICOS DE CASTILLA Y LEON</a:t>
            </a:r>
            <a:endParaRPr lang="en-US" sz="2600" spc="200" dirty="0">
              <a:ln w="0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113" name="Freeform 31"/>
          <p:cNvSpPr>
            <a:spLocks/>
          </p:cNvSpPr>
          <p:nvPr/>
        </p:nvSpPr>
        <p:spPr bwMode="auto">
          <a:xfrm>
            <a:off x="285418" y="3004369"/>
            <a:ext cx="863600" cy="1171575"/>
          </a:xfrm>
          <a:custGeom>
            <a:avLst/>
            <a:gdLst>
              <a:gd name="T0" fmla="*/ 2147483646 w 515"/>
              <a:gd name="T1" fmla="*/ 2147483646 h 755"/>
              <a:gd name="T2" fmla="*/ 0 w 515"/>
              <a:gd name="T3" fmla="*/ 2147483646 h 755"/>
              <a:gd name="T4" fmla="*/ 0 w 515"/>
              <a:gd name="T5" fmla="*/ 0 h 755"/>
              <a:gd name="T6" fmla="*/ 2147483646 w 515"/>
              <a:gd name="T7" fmla="*/ 0 h 755"/>
              <a:gd name="T8" fmla="*/ 2147483646 w 515"/>
              <a:gd name="T9" fmla="*/ 2147483646 h 755"/>
              <a:gd name="T10" fmla="*/ 2147483646 w 515"/>
              <a:gd name="T11" fmla="*/ 2147483646 h 755"/>
              <a:gd name="T12" fmla="*/ 2147483646 w 515"/>
              <a:gd name="T13" fmla="*/ 2147483646 h 755"/>
              <a:gd name="T14" fmla="*/ 2147483646 w 515"/>
              <a:gd name="T15" fmla="*/ 2147483646 h 755"/>
              <a:gd name="T16" fmla="*/ 2147483646 w 515"/>
              <a:gd name="T17" fmla="*/ 2147483646 h 755"/>
              <a:gd name="T18" fmla="*/ 2147483646 w 515"/>
              <a:gd name="T19" fmla="*/ 2147483646 h 755"/>
              <a:gd name="T20" fmla="*/ 2147483646 w 515"/>
              <a:gd name="T21" fmla="*/ 2147483646 h 7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15" h="755">
                <a:moveTo>
                  <a:pt x="189" y="755"/>
                </a:moveTo>
                <a:lnTo>
                  <a:pt x="0" y="755"/>
                </a:lnTo>
                <a:lnTo>
                  <a:pt x="0" y="0"/>
                </a:lnTo>
                <a:lnTo>
                  <a:pt x="515" y="0"/>
                </a:lnTo>
                <a:lnTo>
                  <a:pt x="515" y="234"/>
                </a:lnTo>
                <a:lnTo>
                  <a:pt x="457" y="234"/>
                </a:lnTo>
                <a:lnTo>
                  <a:pt x="457" y="58"/>
                </a:lnTo>
                <a:lnTo>
                  <a:pt x="57" y="58"/>
                </a:lnTo>
                <a:lnTo>
                  <a:pt x="57" y="697"/>
                </a:lnTo>
                <a:lnTo>
                  <a:pt x="189" y="697"/>
                </a:lnTo>
                <a:lnTo>
                  <a:pt x="189" y="755"/>
                </a:lnTo>
                <a:close/>
              </a:path>
            </a:pathLst>
          </a:custGeom>
          <a:solidFill>
            <a:schemeClr val="bg1">
              <a:alpha val="85881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riángulo isósceles 5"/>
          <p:cNvSpPr/>
          <p:nvPr/>
        </p:nvSpPr>
        <p:spPr>
          <a:xfrm>
            <a:off x="9120188" y="3933825"/>
            <a:ext cx="1871662" cy="541338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7" name="Picture 3" descr="\\server\datos\ESTRELLA\DOCUMENTOS DEL COLEGIO\CONSEJO AUTONOMICO\LOGOTIPO-CONSEJ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3592" y="5157192"/>
            <a:ext cx="1316524" cy="1368152"/>
          </a:xfrm>
          <a:prstGeom prst="rect">
            <a:avLst/>
          </a:prstGeom>
          <a:noFill/>
        </p:spPr>
      </p:pic>
      <p:pic>
        <p:nvPicPr>
          <p:cNvPr id="1028" name="Picture 4" descr="\\server\datos\ESTRELLA\DOCUMENTOS DEL COLEGIO\CONSEJO AUTONOMICO\ccomcy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60496" y="5085184"/>
            <a:ext cx="1412914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66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5591" y="1329530"/>
            <a:ext cx="7911048" cy="4691218"/>
          </a:xfrm>
          <a:prstGeom prst="rect">
            <a:avLst/>
          </a:prstGeom>
        </p:spPr>
      </p:pic>
      <p:sp>
        <p:nvSpPr>
          <p:cNvPr id="14" name="15 CuadroTexto"/>
          <p:cNvSpPr txBox="1"/>
          <p:nvPr/>
        </p:nvSpPr>
        <p:spPr>
          <a:xfrm>
            <a:off x="1991544" y="6254181"/>
            <a:ext cx="838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Ene 3-2019, Feb 22-2022, Oct 1-2024, Ago 25-2026 (</a:t>
            </a:r>
            <a:r>
              <a:rPr lang="es-ES" sz="1000" b="1" i="1" dirty="0">
                <a:hlinkClick r:id="rId3"/>
              </a:rPr>
              <a:t>http://www.colegiosmedicoscastillayleon.com/</a:t>
            </a:r>
            <a:r>
              <a:rPr lang="es-ES" sz="1000" b="1" i="1" dirty="0"/>
              <a:t>) </a:t>
            </a:r>
            <a:r>
              <a:rPr lang="es-ES" sz="1000" i="1" dirty="0"/>
              <a:t>Estimación a partir de los campos “Colegio” y “Nº Colegiado” (</a:t>
            </a:r>
            <a:r>
              <a:rPr lang="es-ES" sz="1000" i="1" dirty="0" err="1"/>
              <a:t>missings</a:t>
            </a:r>
            <a:r>
              <a:rPr lang="es-ES" sz="1000" i="1" dirty="0"/>
              <a:t>=0)</a:t>
            </a:r>
          </a:p>
        </p:txBody>
      </p:sp>
      <p:sp>
        <p:nvSpPr>
          <p:cNvPr id="7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7" y="495929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COLEGIO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72039" y="3744812"/>
            <a:ext cx="1719877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</a:rPr>
              <a:t>En 7 años:</a:t>
            </a:r>
          </a:p>
          <a:p>
            <a:pPr algn="ctr"/>
            <a:r>
              <a:rPr lang="es-ES" sz="2800" b="1" dirty="0">
                <a:solidFill>
                  <a:srgbClr val="C00000"/>
                </a:solidFill>
              </a:rPr>
              <a:t>+3491 </a:t>
            </a:r>
          </a:p>
          <a:p>
            <a:pPr algn="ctr"/>
            <a:r>
              <a:rPr lang="es-ES" sz="2800" b="1" dirty="0">
                <a:solidFill>
                  <a:srgbClr val="C00000"/>
                </a:solidFill>
              </a:rPr>
              <a:t>Médicos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" name="Flecha abajo 3"/>
          <p:cNvSpPr/>
          <p:nvPr/>
        </p:nvSpPr>
        <p:spPr>
          <a:xfrm rot="10800000">
            <a:off x="9840416" y="1916832"/>
            <a:ext cx="448667" cy="2605546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4484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0855" y="1411875"/>
            <a:ext cx="8727049" cy="4583666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SITUACION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5 CuadroTexto"/>
          <p:cNvSpPr txBox="1"/>
          <p:nvPr/>
        </p:nvSpPr>
        <p:spPr>
          <a:xfrm>
            <a:off x="1892398" y="6104329"/>
            <a:ext cx="838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Ene 3-2019, Feb 22-2022, Oct 1-2024. Jul 27-2026 (</a:t>
            </a:r>
            <a:r>
              <a:rPr lang="es-ES" sz="1000" b="1" i="1" dirty="0">
                <a:hlinkClick r:id="rId4"/>
              </a:rPr>
              <a:t>http://www.colegiosmedicoscastillayleon.com/</a:t>
            </a:r>
            <a:r>
              <a:rPr lang="es-ES" sz="1000" b="1" i="1" dirty="0"/>
              <a:t>) </a:t>
            </a:r>
            <a:r>
              <a:rPr lang="es-ES" sz="1000" i="1" dirty="0"/>
              <a:t>Estimación a partir de los campos “Colegio”, “Tipo de Ejercicio” y “MIR”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647728" y="4237183"/>
            <a:ext cx="122413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C00000"/>
                </a:solidFill>
              </a:rPr>
              <a:t>+579 (42%)</a:t>
            </a:r>
          </a:p>
          <a:p>
            <a:pPr algn="ctr"/>
            <a:r>
              <a:rPr lang="es-ES" sz="1600" b="1" dirty="0">
                <a:solidFill>
                  <a:srgbClr val="C00000"/>
                </a:solidFill>
              </a:rPr>
              <a:t>MIRes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483933" y="2536777"/>
            <a:ext cx="129614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C00000"/>
                </a:solidFill>
              </a:rPr>
              <a:t>+1387 (13%)</a:t>
            </a:r>
          </a:p>
          <a:p>
            <a:pPr algn="ctr"/>
            <a:r>
              <a:rPr lang="es-ES" sz="1600" b="1" dirty="0">
                <a:solidFill>
                  <a:srgbClr val="C00000"/>
                </a:solidFill>
              </a:rPr>
              <a:t>Staff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7536160" y="3506273"/>
            <a:ext cx="129614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C00000"/>
                </a:solidFill>
              </a:rPr>
              <a:t>+1525 (55%)</a:t>
            </a:r>
          </a:p>
          <a:p>
            <a:pPr algn="ctr"/>
            <a:r>
              <a:rPr lang="es-ES" sz="1600" b="1" dirty="0">
                <a:solidFill>
                  <a:srgbClr val="C00000"/>
                </a:solidFill>
              </a:rPr>
              <a:t>Jubilados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29993" y="2829165"/>
            <a:ext cx="1777575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El subgrupo de médicos de Staff es el de menor crecimiento observado (13%)</a:t>
            </a:r>
          </a:p>
        </p:txBody>
      </p:sp>
    </p:spTree>
    <p:extLst>
      <p:ext uri="{BB962C8B-B14F-4D97-AF65-F5344CB8AC3E}">
        <p14:creationId xmlns:p14="http://schemas.microsoft.com/office/powerpoint/2010/main" val="347635204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80EA-DB41-60C0-482E-46A31E8BD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en L">
            <a:extLst>
              <a:ext uri="{FF2B5EF4-FFF2-40B4-BE49-F238E27FC236}">
                <a16:creationId xmlns:a16="http://schemas.microsoft.com/office/drawing/2014/main" id="{D3DD51BD-A475-C1FC-3D07-57259BC33197}"/>
              </a:ext>
            </a:extLst>
          </p:cNvPr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orma en L">
            <a:extLst>
              <a:ext uri="{FF2B5EF4-FFF2-40B4-BE49-F238E27FC236}">
                <a16:creationId xmlns:a16="http://schemas.microsoft.com/office/drawing/2014/main" id="{2A63C383-5961-6AC8-89B9-1A6FD126BEFB}"/>
              </a:ext>
            </a:extLst>
          </p:cNvPr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">
            <a:extLst>
              <a:ext uri="{FF2B5EF4-FFF2-40B4-BE49-F238E27FC236}">
                <a16:creationId xmlns:a16="http://schemas.microsoft.com/office/drawing/2014/main" id="{B040E135-DDF5-C3E5-1812-13C8B8802D39}"/>
              </a:ext>
            </a:extLst>
          </p:cNvPr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>
            <a:extLst>
              <a:ext uri="{FF2B5EF4-FFF2-40B4-BE49-F238E27FC236}">
                <a16:creationId xmlns:a16="http://schemas.microsoft.com/office/drawing/2014/main" id="{736B8288-7735-C196-5FCD-7BBAAD3AE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7" y="495929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D52AF701-964C-9F24-EEDE-6509EA59C912}"/>
              </a:ext>
            </a:extLst>
          </p:cNvPr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MEDICOS DE STAFF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556783E-7477-56EB-8F05-8B3A0E1B3B52}"/>
              </a:ext>
            </a:extLst>
          </p:cNvPr>
          <p:cNvSpPr txBox="1"/>
          <p:nvPr/>
        </p:nvSpPr>
        <p:spPr>
          <a:xfrm>
            <a:off x="374693" y="3356992"/>
            <a:ext cx="1719877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C00000"/>
                </a:solidFill>
              </a:rPr>
              <a:t>La media CYL es de 502 médicos de staff por 100.000 habs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6C03371-88E2-3B4C-6F55-7E82EB71D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471"/>
          <a:stretch/>
        </p:blipFill>
        <p:spPr>
          <a:xfrm>
            <a:off x="9605267" y="1268759"/>
            <a:ext cx="1600786" cy="44820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A90128E-805C-C4BB-8979-96D93CB8F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041" y="1549343"/>
            <a:ext cx="7260021" cy="52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5889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9616" y="1279823"/>
            <a:ext cx="7416824" cy="5204420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ESPECIALIDADES DE INTERES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70961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2394" y="1179657"/>
            <a:ext cx="7546054" cy="5275119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ESPECIALIDADES DE INTERES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046467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MEDICOS EN FORMACIÓN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32A872D-F490-4939-93A2-85A7B132CB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222846"/>
              </p:ext>
            </p:extLst>
          </p:nvPr>
        </p:nvGraphicFramePr>
        <p:xfrm>
          <a:off x="1868160" y="127183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407637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"/>
          <a:stretch/>
        </p:blipFill>
        <p:spPr bwMode="auto">
          <a:xfrm>
            <a:off x="-3874" y="9525"/>
            <a:ext cx="993951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Freeform 37"/>
          <p:cNvSpPr>
            <a:spLocks/>
          </p:cNvSpPr>
          <p:nvPr/>
        </p:nvSpPr>
        <p:spPr bwMode="auto">
          <a:xfrm>
            <a:off x="3805238" y="-9525"/>
            <a:ext cx="8402637" cy="6858000"/>
          </a:xfrm>
          <a:custGeom>
            <a:avLst/>
            <a:gdLst>
              <a:gd name="T0" fmla="*/ 5269659 w 8402861"/>
              <a:gd name="T1" fmla="*/ 0 h 6840324"/>
              <a:gd name="T2" fmla="*/ 8230563 w 8402861"/>
              <a:gd name="T3" fmla="*/ 0 h 6840324"/>
              <a:gd name="T4" fmla="*/ 8402189 w 8402861"/>
              <a:gd name="T5" fmla="*/ 0 h 6840324"/>
              <a:gd name="T6" fmla="*/ 8402189 w 8402861"/>
              <a:gd name="T7" fmla="*/ 6911304 h 6840324"/>
              <a:gd name="T8" fmla="*/ 0 w 8402861"/>
              <a:gd name="T9" fmla="*/ 6911304 h 6840324"/>
              <a:gd name="T10" fmla="*/ 137479 w 8402861"/>
              <a:gd name="T11" fmla="*/ 6891553 h 6840324"/>
              <a:gd name="T12" fmla="*/ 2811048 w 8402861"/>
              <a:gd name="T13" fmla="*/ 5414577 h 6840324"/>
              <a:gd name="T14" fmla="*/ 2820690 w 8402861"/>
              <a:gd name="T15" fmla="*/ 5404925 h 6840324"/>
              <a:gd name="T16" fmla="*/ 2955672 w 8402861"/>
              <a:gd name="T17" fmla="*/ 5279452 h 6840324"/>
              <a:gd name="T18" fmla="*/ 3023162 w 8402861"/>
              <a:gd name="T19" fmla="*/ 5211891 h 6840324"/>
              <a:gd name="T20" fmla="*/ 3090657 w 8402861"/>
              <a:gd name="T21" fmla="*/ 5134678 h 6840324"/>
              <a:gd name="T22" fmla="*/ 3264204 w 8402861"/>
              <a:gd name="T23" fmla="*/ 4941645 h 6840324"/>
              <a:gd name="T24" fmla="*/ 3293128 w 8402861"/>
              <a:gd name="T25" fmla="*/ 4903038 h 6840324"/>
              <a:gd name="T26" fmla="*/ 3350979 w 8402861"/>
              <a:gd name="T27" fmla="*/ 4845129 h 6840324"/>
              <a:gd name="T28" fmla="*/ 3408828 w 8402861"/>
              <a:gd name="T29" fmla="*/ 4767916 h 6840324"/>
              <a:gd name="T30" fmla="*/ 3466679 w 8402861"/>
              <a:gd name="T31" fmla="*/ 4690703 h 6840324"/>
              <a:gd name="T32" fmla="*/ 3678793 w 8402861"/>
              <a:gd name="T33" fmla="*/ 4410805 h 6840324"/>
              <a:gd name="T34" fmla="*/ 3717359 w 8402861"/>
              <a:gd name="T35" fmla="*/ 4352894 h 6840324"/>
              <a:gd name="T36" fmla="*/ 3765568 w 8402861"/>
              <a:gd name="T37" fmla="*/ 4294984 h 6840324"/>
              <a:gd name="T38" fmla="*/ 3804135 w 8402861"/>
              <a:gd name="T39" fmla="*/ 4227423 h 6840324"/>
              <a:gd name="T40" fmla="*/ 3852341 w 8402861"/>
              <a:gd name="T41" fmla="*/ 4159862 h 6840324"/>
              <a:gd name="T42" fmla="*/ 4228363 w 8402861"/>
              <a:gd name="T43" fmla="*/ 3551808 h 6840324"/>
              <a:gd name="T44" fmla="*/ 4257291 w 8402861"/>
              <a:gd name="T45" fmla="*/ 3493897 h 6840324"/>
              <a:gd name="T46" fmla="*/ 4440481 w 8402861"/>
              <a:gd name="T47" fmla="*/ 3146439 h 6840324"/>
              <a:gd name="T48" fmla="*/ 4507971 w 8402861"/>
              <a:gd name="T49" fmla="*/ 3011313 h 6840324"/>
              <a:gd name="T50" fmla="*/ 4633310 w 8402861"/>
              <a:gd name="T51" fmla="*/ 2731418 h 6840324"/>
              <a:gd name="T52" fmla="*/ 4652595 w 8402861"/>
              <a:gd name="T53" fmla="*/ 2683160 h 6840324"/>
              <a:gd name="T54" fmla="*/ 4691162 w 8402861"/>
              <a:gd name="T55" fmla="*/ 2586643 h 6840324"/>
              <a:gd name="T56" fmla="*/ 4720085 w 8402861"/>
              <a:gd name="T57" fmla="*/ 2519081 h 6840324"/>
              <a:gd name="T58" fmla="*/ 4806861 w 8402861"/>
              <a:gd name="T59" fmla="*/ 2297094 h 6840324"/>
              <a:gd name="T60" fmla="*/ 4835785 w 8402861"/>
              <a:gd name="T61" fmla="*/ 2229532 h 6840324"/>
              <a:gd name="T62" fmla="*/ 5018975 w 8402861"/>
              <a:gd name="T63" fmla="*/ 1650433 h 6840324"/>
              <a:gd name="T64" fmla="*/ 5038260 w 8402861"/>
              <a:gd name="T65" fmla="*/ 1582871 h 6840324"/>
              <a:gd name="T66" fmla="*/ 5057542 w 8402861"/>
              <a:gd name="T67" fmla="*/ 1515310 h 6840324"/>
              <a:gd name="T68" fmla="*/ 5086466 w 8402861"/>
              <a:gd name="T69" fmla="*/ 1370534 h 6840324"/>
              <a:gd name="T70" fmla="*/ 5105751 w 8402861"/>
              <a:gd name="T71" fmla="*/ 1293321 h 6840324"/>
              <a:gd name="T72" fmla="*/ 5182883 w 8402861"/>
              <a:gd name="T73" fmla="*/ 916906 h 6840324"/>
              <a:gd name="T74" fmla="*/ 5192526 w 8402861"/>
              <a:gd name="T75" fmla="*/ 830041 h 6840324"/>
              <a:gd name="T76" fmla="*/ 5211808 w 8402861"/>
              <a:gd name="T77" fmla="*/ 723875 h 6840324"/>
              <a:gd name="T78" fmla="*/ 5221450 w 8402861"/>
              <a:gd name="T79" fmla="*/ 656313 h 6840324"/>
              <a:gd name="T80" fmla="*/ 5231092 w 8402861"/>
              <a:gd name="T81" fmla="*/ 588751 h 6840324"/>
              <a:gd name="T82" fmla="*/ 5250375 w 8402861"/>
              <a:gd name="T83" fmla="*/ 443975 h 6840324"/>
              <a:gd name="T84" fmla="*/ 5250375 w 8402861"/>
              <a:gd name="T85" fmla="*/ 376415 h 6840324"/>
              <a:gd name="T86" fmla="*/ 5260017 w 8402861"/>
              <a:gd name="T87" fmla="*/ 328156 h 6840324"/>
              <a:gd name="T88" fmla="*/ 5260017 w 8402861"/>
              <a:gd name="T89" fmla="*/ 250943 h 6840324"/>
              <a:gd name="T90" fmla="*/ 5269659 w 8402861"/>
              <a:gd name="T91" fmla="*/ 164079 h 6840324"/>
              <a:gd name="T92" fmla="*/ 5269659 w 8402861"/>
              <a:gd name="T93" fmla="*/ 96516 h 6840324"/>
              <a:gd name="T94" fmla="*/ 5269659 w 8402861"/>
              <a:gd name="T95" fmla="*/ 28955 h 6840324"/>
              <a:gd name="T96" fmla="*/ 5269659 w 8402861"/>
              <a:gd name="T97" fmla="*/ 0 h 68403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402861"/>
              <a:gd name="T148" fmla="*/ 0 h 6840324"/>
              <a:gd name="T149" fmla="*/ 8402861 w 8402861"/>
              <a:gd name="T150" fmla="*/ 6840324 h 68403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402861" h="6840324">
                <a:moveTo>
                  <a:pt x="5270079" y="0"/>
                </a:moveTo>
                <a:cubicBezTo>
                  <a:pt x="6508221" y="0"/>
                  <a:pt x="7475519" y="0"/>
                  <a:pt x="8231220" y="0"/>
                </a:cubicBezTo>
                <a:lnTo>
                  <a:pt x="8402861" y="0"/>
                </a:lnTo>
                <a:lnTo>
                  <a:pt x="8402861" y="6840324"/>
                </a:lnTo>
                <a:lnTo>
                  <a:pt x="0" y="6840324"/>
                </a:lnTo>
                <a:lnTo>
                  <a:pt x="137491" y="6820776"/>
                </a:lnTo>
                <a:cubicBezTo>
                  <a:pt x="1130448" y="6653595"/>
                  <a:pt x="2042896" y="6111228"/>
                  <a:pt x="2811273" y="5358967"/>
                </a:cubicBezTo>
                <a:cubicBezTo>
                  <a:pt x="2820915" y="5349415"/>
                  <a:pt x="2820915" y="5349415"/>
                  <a:pt x="2820915" y="5349415"/>
                </a:cubicBezTo>
                <a:cubicBezTo>
                  <a:pt x="2869128" y="5311205"/>
                  <a:pt x="2907697" y="5272994"/>
                  <a:pt x="2955909" y="5225232"/>
                </a:cubicBezTo>
                <a:cubicBezTo>
                  <a:pt x="2975194" y="5206127"/>
                  <a:pt x="2994478" y="5177469"/>
                  <a:pt x="3023405" y="5158364"/>
                </a:cubicBezTo>
                <a:cubicBezTo>
                  <a:pt x="3042690" y="5129707"/>
                  <a:pt x="3061975" y="5110602"/>
                  <a:pt x="3090903" y="5081944"/>
                </a:cubicBezTo>
                <a:cubicBezTo>
                  <a:pt x="3148757" y="5024629"/>
                  <a:pt x="3206611" y="4957761"/>
                  <a:pt x="3264465" y="4890893"/>
                </a:cubicBezTo>
                <a:cubicBezTo>
                  <a:pt x="3274107" y="4881341"/>
                  <a:pt x="3283749" y="4871788"/>
                  <a:pt x="3293392" y="4852683"/>
                </a:cubicBezTo>
                <a:cubicBezTo>
                  <a:pt x="3312676" y="4833578"/>
                  <a:pt x="3331961" y="4814473"/>
                  <a:pt x="3351246" y="4795368"/>
                </a:cubicBezTo>
                <a:cubicBezTo>
                  <a:pt x="3370531" y="4766711"/>
                  <a:pt x="3389815" y="4738053"/>
                  <a:pt x="3409101" y="4718948"/>
                </a:cubicBezTo>
                <a:cubicBezTo>
                  <a:pt x="3428386" y="4690290"/>
                  <a:pt x="3447670" y="4671185"/>
                  <a:pt x="3466955" y="4642528"/>
                </a:cubicBezTo>
                <a:cubicBezTo>
                  <a:pt x="3534451" y="4556555"/>
                  <a:pt x="3611590" y="4461030"/>
                  <a:pt x="3679087" y="4365505"/>
                </a:cubicBezTo>
                <a:cubicBezTo>
                  <a:pt x="3688729" y="4346399"/>
                  <a:pt x="3708014" y="4327294"/>
                  <a:pt x="3717656" y="4308189"/>
                </a:cubicBezTo>
                <a:cubicBezTo>
                  <a:pt x="3736941" y="4289084"/>
                  <a:pt x="3746583" y="4269979"/>
                  <a:pt x="3765868" y="4250874"/>
                </a:cubicBezTo>
                <a:cubicBezTo>
                  <a:pt x="3775511" y="4222217"/>
                  <a:pt x="3794795" y="4203112"/>
                  <a:pt x="3804438" y="4184006"/>
                </a:cubicBezTo>
                <a:cubicBezTo>
                  <a:pt x="3823722" y="4164901"/>
                  <a:pt x="3833365" y="4145796"/>
                  <a:pt x="3852650" y="4117139"/>
                </a:cubicBezTo>
                <a:cubicBezTo>
                  <a:pt x="3987643" y="3926088"/>
                  <a:pt x="4112994" y="3715933"/>
                  <a:pt x="4228702" y="3515330"/>
                </a:cubicBezTo>
                <a:cubicBezTo>
                  <a:pt x="4238345" y="3496225"/>
                  <a:pt x="4247987" y="3477120"/>
                  <a:pt x="4257630" y="3458014"/>
                </a:cubicBezTo>
                <a:cubicBezTo>
                  <a:pt x="4325126" y="3343384"/>
                  <a:pt x="4382981" y="3238306"/>
                  <a:pt x="4440835" y="3114124"/>
                </a:cubicBezTo>
                <a:cubicBezTo>
                  <a:pt x="4460120" y="3075913"/>
                  <a:pt x="4489047" y="3028151"/>
                  <a:pt x="4508331" y="2980388"/>
                </a:cubicBezTo>
                <a:cubicBezTo>
                  <a:pt x="4546901" y="2884863"/>
                  <a:pt x="4595113" y="2798890"/>
                  <a:pt x="4633682" y="2703365"/>
                </a:cubicBezTo>
                <a:cubicBezTo>
                  <a:pt x="4643325" y="2684260"/>
                  <a:pt x="4652967" y="2665155"/>
                  <a:pt x="4652967" y="2655603"/>
                </a:cubicBezTo>
                <a:cubicBezTo>
                  <a:pt x="4672251" y="2617392"/>
                  <a:pt x="4681894" y="2588735"/>
                  <a:pt x="4691537" y="2560077"/>
                </a:cubicBezTo>
                <a:cubicBezTo>
                  <a:pt x="4701179" y="2540972"/>
                  <a:pt x="4710821" y="2512314"/>
                  <a:pt x="4720463" y="2493210"/>
                </a:cubicBezTo>
                <a:cubicBezTo>
                  <a:pt x="4749391" y="2416789"/>
                  <a:pt x="4778318" y="2349921"/>
                  <a:pt x="4807245" y="2273502"/>
                </a:cubicBezTo>
                <a:cubicBezTo>
                  <a:pt x="4816887" y="2254396"/>
                  <a:pt x="4826529" y="2225739"/>
                  <a:pt x="4836172" y="2206634"/>
                </a:cubicBezTo>
                <a:cubicBezTo>
                  <a:pt x="4903669" y="2015583"/>
                  <a:pt x="4961523" y="1824533"/>
                  <a:pt x="5019377" y="1633482"/>
                </a:cubicBezTo>
                <a:cubicBezTo>
                  <a:pt x="5019377" y="1614377"/>
                  <a:pt x="5029019" y="1585719"/>
                  <a:pt x="5038662" y="1566614"/>
                </a:cubicBezTo>
                <a:cubicBezTo>
                  <a:pt x="5038662" y="1547509"/>
                  <a:pt x="5048305" y="1518852"/>
                  <a:pt x="5057947" y="1499747"/>
                </a:cubicBezTo>
                <a:cubicBezTo>
                  <a:pt x="5067589" y="1451984"/>
                  <a:pt x="5077231" y="1404221"/>
                  <a:pt x="5086874" y="1356459"/>
                </a:cubicBezTo>
                <a:cubicBezTo>
                  <a:pt x="5096517" y="1327801"/>
                  <a:pt x="5106159" y="1308696"/>
                  <a:pt x="5106159" y="1280039"/>
                </a:cubicBezTo>
                <a:cubicBezTo>
                  <a:pt x="5135086" y="1155856"/>
                  <a:pt x="5164013" y="1031673"/>
                  <a:pt x="5183297" y="907490"/>
                </a:cubicBezTo>
                <a:cubicBezTo>
                  <a:pt x="5183297" y="878833"/>
                  <a:pt x="5192940" y="850175"/>
                  <a:pt x="5192940" y="821517"/>
                </a:cubicBezTo>
                <a:cubicBezTo>
                  <a:pt x="5202583" y="783307"/>
                  <a:pt x="5212225" y="754650"/>
                  <a:pt x="5212225" y="716440"/>
                </a:cubicBezTo>
                <a:cubicBezTo>
                  <a:pt x="5212225" y="697335"/>
                  <a:pt x="5221867" y="668677"/>
                  <a:pt x="5221867" y="649572"/>
                </a:cubicBezTo>
                <a:cubicBezTo>
                  <a:pt x="5221867" y="630467"/>
                  <a:pt x="5231509" y="601809"/>
                  <a:pt x="5231509" y="582704"/>
                </a:cubicBezTo>
                <a:cubicBezTo>
                  <a:pt x="5231509" y="534942"/>
                  <a:pt x="5241152" y="487179"/>
                  <a:pt x="5250795" y="439416"/>
                </a:cubicBezTo>
                <a:cubicBezTo>
                  <a:pt x="5250795" y="420311"/>
                  <a:pt x="5250795" y="391654"/>
                  <a:pt x="5250795" y="372549"/>
                </a:cubicBezTo>
                <a:cubicBezTo>
                  <a:pt x="5250795" y="353444"/>
                  <a:pt x="5250795" y="343891"/>
                  <a:pt x="5260437" y="324786"/>
                </a:cubicBezTo>
                <a:cubicBezTo>
                  <a:pt x="5260437" y="296128"/>
                  <a:pt x="5260437" y="267471"/>
                  <a:pt x="5260437" y="248366"/>
                </a:cubicBezTo>
                <a:cubicBezTo>
                  <a:pt x="5260437" y="219708"/>
                  <a:pt x="5270079" y="191051"/>
                  <a:pt x="5270079" y="162393"/>
                </a:cubicBezTo>
                <a:cubicBezTo>
                  <a:pt x="5270079" y="133735"/>
                  <a:pt x="5270079" y="114630"/>
                  <a:pt x="5270079" y="95525"/>
                </a:cubicBezTo>
                <a:cubicBezTo>
                  <a:pt x="5270079" y="76420"/>
                  <a:pt x="5270079" y="47763"/>
                  <a:pt x="5270079" y="28658"/>
                </a:cubicBezTo>
                <a:cubicBezTo>
                  <a:pt x="5270079" y="19105"/>
                  <a:pt x="5270079" y="9553"/>
                  <a:pt x="52700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     </a:t>
            </a:r>
          </a:p>
        </p:txBody>
      </p:sp>
      <p:grpSp>
        <p:nvGrpSpPr>
          <p:cNvPr id="21508" name="Group 35"/>
          <p:cNvGrpSpPr>
            <a:grpSpLocks/>
          </p:cNvGrpSpPr>
          <p:nvPr/>
        </p:nvGrpSpPr>
        <p:grpSpPr bwMode="auto">
          <a:xfrm>
            <a:off x="-77788" y="0"/>
            <a:ext cx="5151438" cy="4279900"/>
            <a:chOff x="-77788" y="-1"/>
            <a:chExt cx="4127500" cy="3429253"/>
          </a:xfrm>
        </p:grpSpPr>
        <p:sp>
          <p:nvSpPr>
            <p:cNvPr id="21526" name="Freeform 12"/>
            <p:cNvSpPr>
              <a:spLocks/>
            </p:cNvSpPr>
            <p:nvPr/>
          </p:nvSpPr>
          <p:spPr bwMode="auto">
            <a:xfrm>
              <a:off x="1282245" y="-1"/>
              <a:ext cx="2767467" cy="986298"/>
            </a:xfrm>
            <a:custGeom>
              <a:avLst/>
              <a:gdLst>
                <a:gd name="T0" fmla="*/ 2147483646 w 352"/>
                <a:gd name="T1" fmla="*/ 0 h 125"/>
                <a:gd name="T2" fmla="*/ 2147483646 w 352"/>
                <a:gd name="T3" fmla="*/ 2147483646 h 125"/>
                <a:gd name="T4" fmla="*/ 0 w 352"/>
                <a:gd name="T5" fmla="*/ 2147483646 h 125"/>
                <a:gd name="T6" fmla="*/ 0 w 352"/>
                <a:gd name="T7" fmla="*/ 2147483646 h 125"/>
                <a:gd name="T8" fmla="*/ 2147483646 w 352"/>
                <a:gd name="T9" fmla="*/ 2147483646 h 125"/>
                <a:gd name="T10" fmla="*/ 2147483646 w 352"/>
                <a:gd name="T11" fmla="*/ 0 h 125"/>
                <a:gd name="T12" fmla="*/ 2147483646 w 352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2" h="125">
                  <a:moveTo>
                    <a:pt x="352" y="0"/>
                  </a:moveTo>
                  <a:cubicBezTo>
                    <a:pt x="240" y="22"/>
                    <a:pt x="120" y="64"/>
                    <a:pt x="32" y="108"/>
                  </a:cubicBezTo>
                  <a:cubicBezTo>
                    <a:pt x="21" y="114"/>
                    <a:pt x="10" y="119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3" y="108"/>
                    <a:pt x="27" y="92"/>
                    <a:pt x="41" y="78"/>
                  </a:cubicBezTo>
                  <a:cubicBezTo>
                    <a:pt x="76" y="42"/>
                    <a:pt x="114" y="15"/>
                    <a:pt x="136" y="0"/>
                  </a:cubicBezTo>
                  <a:lnTo>
                    <a:pt x="352" y="0"/>
                  </a:lnTo>
                  <a:close/>
                </a:path>
              </a:pathLst>
            </a:custGeom>
            <a:gradFill rotWithShape="1">
              <a:gsLst>
                <a:gs pos="0">
                  <a:srgbClr val="01A0D9"/>
                </a:gs>
                <a:gs pos="14000">
                  <a:srgbClr val="01A0D9"/>
                </a:gs>
                <a:gs pos="100000">
                  <a:srgbClr val="3EDCFC"/>
                </a:gs>
              </a:gsLst>
              <a:lin ang="81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77788" y="606733"/>
              <a:ext cx="1902848" cy="2822519"/>
            </a:xfrm>
            <a:custGeom>
              <a:avLst/>
              <a:gdLst>
                <a:gd name="T0" fmla="*/ 242 w 242"/>
                <a:gd name="T1" fmla="*/ 1 h 358"/>
                <a:gd name="T2" fmla="*/ 0 w 242"/>
                <a:gd name="T3" fmla="*/ 358 h 358"/>
                <a:gd name="T4" fmla="*/ 0 w 242"/>
                <a:gd name="T5" fmla="*/ 0 h 358"/>
                <a:gd name="T6" fmla="*/ 242 w 242"/>
                <a:gd name="T7" fmla="*/ 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358">
                  <a:moveTo>
                    <a:pt x="242" y="1"/>
                  </a:moveTo>
                  <a:cubicBezTo>
                    <a:pt x="156" y="64"/>
                    <a:pt x="47" y="199"/>
                    <a:pt x="0" y="35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42" y="1"/>
                  </a:lnTo>
                  <a:close/>
                </a:path>
              </a:pathLst>
            </a:custGeom>
            <a:gradFill>
              <a:gsLst>
                <a:gs pos="64000">
                  <a:schemeClr val="bg1"/>
                </a:gs>
                <a:gs pos="2000">
                  <a:srgbClr val="EBFCFF"/>
                </a:gs>
              </a:gsLst>
              <a:lin ang="0" scaled="1"/>
            </a:gradFill>
            <a:ln>
              <a:noFill/>
            </a:ln>
            <a:effectLst>
              <a:outerShdw blurRad="2032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8" name="Freeform 22"/>
            <p:cNvSpPr>
              <a:spLocks/>
            </p:cNvSpPr>
            <p:nvPr/>
          </p:nvSpPr>
          <p:spPr bwMode="auto">
            <a:xfrm>
              <a:off x="-77788" y="-1"/>
              <a:ext cx="3403730" cy="2782052"/>
            </a:xfrm>
            <a:custGeom>
              <a:avLst/>
              <a:gdLst>
                <a:gd name="T0" fmla="*/ 2147483646 w 433"/>
                <a:gd name="T1" fmla="*/ 0 h 353"/>
                <a:gd name="T2" fmla="*/ 2147483646 w 433"/>
                <a:gd name="T3" fmla="*/ 2147483646 h 353"/>
                <a:gd name="T4" fmla="*/ 2147483646 w 433"/>
                <a:gd name="T5" fmla="*/ 2147483646 h 353"/>
                <a:gd name="T6" fmla="*/ 2147483646 w 433"/>
                <a:gd name="T7" fmla="*/ 2147483646 h 353"/>
                <a:gd name="T8" fmla="*/ 0 w 433"/>
                <a:gd name="T9" fmla="*/ 2147483646 h 353"/>
                <a:gd name="T10" fmla="*/ 0 w 433"/>
                <a:gd name="T11" fmla="*/ 0 h 353"/>
                <a:gd name="T12" fmla="*/ 2147483646 w 433"/>
                <a:gd name="T13" fmla="*/ 0 h 3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33" h="353">
                  <a:moveTo>
                    <a:pt x="433" y="0"/>
                  </a:moveTo>
                  <a:cubicBezTo>
                    <a:pt x="368" y="15"/>
                    <a:pt x="303" y="41"/>
                    <a:pt x="242" y="78"/>
                  </a:cubicBezTo>
                  <a:cubicBezTo>
                    <a:pt x="218" y="92"/>
                    <a:pt x="195" y="108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99" y="184"/>
                    <a:pt x="37" y="261"/>
                    <a:pt x="0" y="35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1A0D9"/>
                </a:gs>
                <a:gs pos="2000">
                  <a:srgbClr val="01A0D9"/>
                </a:gs>
                <a:gs pos="100000">
                  <a:srgbClr val="3EDCF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9" name="Freeform 17"/>
          <p:cNvSpPr>
            <a:spLocks noEditPoints="1"/>
          </p:cNvSpPr>
          <p:nvPr/>
        </p:nvSpPr>
        <p:spPr bwMode="auto">
          <a:xfrm>
            <a:off x="2979738" y="4287838"/>
            <a:ext cx="3744912" cy="2570162"/>
          </a:xfrm>
          <a:custGeom>
            <a:avLst/>
            <a:gdLst>
              <a:gd name="T0" fmla="*/ 2147483646 w 393"/>
              <a:gd name="T1" fmla="*/ 2147483646 h 269"/>
              <a:gd name="T2" fmla="*/ 0 w 393"/>
              <a:gd name="T3" fmla="*/ 2147483646 h 269"/>
              <a:gd name="T4" fmla="*/ 0 w 393"/>
              <a:gd name="T5" fmla="*/ 2147483646 h 269"/>
              <a:gd name="T6" fmla="*/ 0 w 393"/>
              <a:gd name="T7" fmla="*/ 2147483646 h 269"/>
              <a:gd name="T8" fmla="*/ 0 w 393"/>
              <a:gd name="T9" fmla="*/ 2147483646 h 269"/>
              <a:gd name="T10" fmla="*/ 2147483646 w 393"/>
              <a:gd name="T11" fmla="*/ 2147483646 h 269"/>
              <a:gd name="T12" fmla="*/ 2147483646 w 393"/>
              <a:gd name="T13" fmla="*/ 2147483646 h 269"/>
              <a:gd name="T14" fmla="*/ 2147483646 w 393"/>
              <a:gd name="T15" fmla="*/ 2147483646 h 269"/>
              <a:gd name="T16" fmla="*/ 2147483646 w 393"/>
              <a:gd name="T17" fmla="*/ 0 h 269"/>
              <a:gd name="T18" fmla="*/ 2147483646 w 393"/>
              <a:gd name="T19" fmla="*/ 2147483646 h 269"/>
              <a:gd name="T20" fmla="*/ 2147483646 w 393"/>
              <a:gd name="T21" fmla="*/ 2147483646 h 269"/>
              <a:gd name="T22" fmla="*/ 2147483646 w 393"/>
              <a:gd name="T23" fmla="*/ 2147483646 h 269"/>
              <a:gd name="T24" fmla="*/ 2147483646 w 393"/>
              <a:gd name="T25" fmla="*/ 2147483646 h 269"/>
              <a:gd name="T26" fmla="*/ 2147483646 w 393"/>
              <a:gd name="T27" fmla="*/ 0 h 2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3" h="269">
                <a:moveTo>
                  <a:pt x="173" y="268"/>
                </a:move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9"/>
                  <a:pt x="0" y="269"/>
                  <a:pt x="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1" y="269"/>
                  <a:pt x="173" y="268"/>
                </a:cubicBezTo>
                <a:moveTo>
                  <a:pt x="393" y="0"/>
                </a:moveTo>
                <a:cubicBezTo>
                  <a:pt x="391" y="1"/>
                  <a:pt x="391" y="1"/>
                  <a:pt x="391" y="1"/>
                </a:cubicBezTo>
                <a:cubicBezTo>
                  <a:pt x="391" y="2"/>
                  <a:pt x="391" y="3"/>
                  <a:pt x="391" y="4"/>
                </a:cubicBezTo>
                <a:cubicBezTo>
                  <a:pt x="391" y="3"/>
                  <a:pt x="392" y="3"/>
                  <a:pt x="392" y="2"/>
                </a:cubicBezTo>
                <a:cubicBezTo>
                  <a:pt x="392" y="2"/>
                  <a:pt x="392" y="2"/>
                  <a:pt x="392" y="2"/>
                </a:cubicBezTo>
                <a:cubicBezTo>
                  <a:pt x="393" y="0"/>
                  <a:pt x="393" y="0"/>
                  <a:pt x="393" y="0"/>
                </a:cubicBezTo>
              </a:path>
            </a:pathLst>
          </a:custGeom>
          <a:solidFill>
            <a:srgbClr val="75DC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Freeform 21"/>
          <p:cNvSpPr>
            <a:spLocks/>
          </p:cNvSpPr>
          <p:nvPr/>
        </p:nvSpPr>
        <p:spPr bwMode="auto">
          <a:xfrm>
            <a:off x="6792913" y="-9525"/>
            <a:ext cx="2427287" cy="5368925"/>
          </a:xfrm>
          <a:custGeom>
            <a:avLst/>
            <a:gdLst>
              <a:gd name="T0" fmla="*/ 2147483646 w 255"/>
              <a:gd name="T1" fmla="*/ 0 h 561"/>
              <a:gd name="T2" fmla="*/ 2147483646 w 255"/>
              <a:gd name="T3" fmla="*/ 2147483646 h 561"/>
              <a:gd name="T4" fmla="*/ 2147483646 w 255"/>
              <a:gd name="T5" fmla="*/ 2147483646 h 561"/>
              <a:gd name="T6" fmla="*/ 2147483646 w 255"/>
              <a:gd name="T7" fmla="*/ 2147483646 h 561"/>
              <a:gd name="T8" fmla="*/ 2147483646 w 255"/>
              <a:gd name="T9" fmla="*/ 2147483646 h 561"/>
              <a:gd name="T10" fmla="*/ 2147483646 w 255"/>
              <a:gd name="T11" fmla="*/ 2147483646 h 561"/>
              <a:gd name="T12" fmla="*/ 2147483646 w 255"/>
              <a:gd name="T13" fmla="*/ 2147483646 h 561"/>
              <a:gd name="T14" fmla="*/ 2147483646 w 255"/>
              <a:gd name="T15" fmla="*/ 2147483646 h 561"/>
              <a:gd name="T16" fmla="*/ 2147483646 w 255"/>
              <a:gd name="T17" fmla="*/ 2147483646 h 561"/>
              <a:gd name="T18" fmla="*/ 2147483646 w 255"/>
              <a:gd name="T19" fmla="*/ 2147483646 h 561"/>
              <a:gd name="T20" fmla="*/ 2147483646 w 255"/>
              <a:gd name="T21" fmla="*/ 2147483646 h 561"/>
              <a:gd name="T22" fmla="*/ 2147483646 w 255"/>
              <a:gd name="T23" fmla="*/ 2147483646 h 561"/>
              <a:gd name="T24" fmla="*/ 2147483646 w 255"/>
              <a:gd name="T25" fmla="*/ 2147483646 h 561"/>
              <a:gd name="T26" fmla="*/ 2147483646 w 255"/>
              <a:gd name="T27" fmla="*/ 2147483646 h 561"/>
              <a:gd name="T28" fmla="*/ 2147483646 w 255"/>
              <a:gd name="T29" fmla="*/ 2147483646 h 561"/>
              <a:gd name="T30" fmla="*/ 2147483646 w 255"/>
              <a:gd name="T31" fmla="*/ 2147483646 h 561"/>
              <a:gd name="T32" fmla="*/ 2147483646 w 255"/>
              <a:gd name="T33" fmla="*/ 2147483646 h 561"/>
              <a:gd name="T34" fmla="*/ 2147483646 w 255"/>
              <a:gd name="T35" fmla="*/ 2147483646 h 561"/>
              <a:gd name="T36" fmla="*/ 2147483646 w 255"/>
              <a:gd name="T37" fmla="*/ 2147483646 h 561"/>
              <a:gd name="T38" fmla="*/ 2147483646 w 255"/>
              <a:gd name="T39" fmla="*/ 2147483646 h 561"/>
              <a:gd name="T40" fmla="*/ 2147483646 w 255"/>
              <a:gd name="T41" fmla="*/ 2147483646 h 561"/>
              <a:gd name="T42" fmla="*/ 2147483646 w 255"/>
              <a:gd name="T43" fmla="*/ 2147483646 h 561"/>
              <a:gd name="T44" fmla="*/ 2147483646 w 255"/>
              <a:gd name="T45" fmla="*/ 2147483646 h 561"/>
              <a:gd name="T46" fmla="*/ 2147483646 w 255"/>
              <a:gd name="T47" fmla="*/ 2147483646 h 561"/>
              <a:gd name="T48" fmla="*/ 2147483646 w 255"/>
              <a:gd name="T49" fmla="*/ 2147483646 h 561"/>
              <a:gd name="T50" fmla="*/ 2147483646 w 255"/>
              <a:gd name="T51" fmla="*/ 2147483646 h 561"/>
              <a:gd name="T52" fmla="*/ 2147483646 w 255"/>
              <a:gd name="T53" fmla="*/ 2147483646 h 561"/>
              <a:gd name="T54" fmla="*/ 2147483646 w 255"/>
              <a:gd name="T55" fmla="*/ 2147483646 h 561"/>
              <a:gd name="T56" fmla="*/ 2147483646 w 255"/>
              <a:gd name="T57" fmla="*/ 2147483646 h 561"/>
              <a:gd name="T58" fmla="*/ 2147483646 w 255"/>
              <a:gd name="T59" fmla="*/ 2147483646 h 561"/>
              <a:gd name="T60" fmla="*/ 2147483646 w 255"/>
              <a:gd name="T61" fmla="*/ 2147483646 h 561"/>
              <a:gd name="T62" fmla="*/ 2147483646 w 255"/>
              <a:gd name="T63" fmla="*/ 2147483646 h 561"/>
              <a:gd name="T64" fmla="*/ 2147483646 w 255"/>
              <a:gd name="T65" fmla="*/ 2147483646 h 561"/>
              <a:gd name="T66" fmla="*/ 2147483646 w 255"/>
              <a:gd name="T67" fmla="*/ 2147483646 h 561"/>
              <a:gd name="T68" fmla="*/ 2147483646 w 255"/>
              <a:gd name="T69" fmla="*/ 2147483646 h 561"/>
              <a:gd name="T70" fmla="*/ 2147483646 w 255"/>
              <a:gd name="T71" fmla="*/ 2147483646 h 561"/>
              <a:gd name="T72" fmla="*/ 2147483646 w 255"/>
              <a:gd name="T73" fmla="*/ 2147483646 h 561"/>
              <a:gd name="T74" fmla="*/ 2147483646 w 255"/>
              <a:gd name="T75" fmla="*/ 2147483646 h 561"/>
              <a:gd name="T76" fmla="*/ 2147483646 w 255"/>
              <a:gd name="T77" fmla="*/ 2147483646 h 561"/>
              <a:gd name="T78" fmla="*/ 2147483646 w 255"/>
              <a:gd name="T79" fmla="*/ 2147483646 h 561"/>
              <a:gd name="T80" fmla="*/ 2147483646 w 255"/>
              <a:gd name="T81" fmla="*/ 2147483646 h 561"/>
              <a:gd name="T82" fmla="*/ 2147483646 w 255"/>
              <a:gd name="T83" fmla="*/ 2147483646 h 561"/>
              <a:gd name="T84" fmla="*/ 0 w 255"/>
              <a:gd name="T85" fmla="*/ 2147483646 h 561"/>
              <a:gd name="T86" fmla="*/ 2147483646 w 255"/>
              <a:gd name="T87" fmla="*/ 0 h 561"/>
              <a:gd name="T88" fmla="*/ 2147483646 w 255"/>
              <a:gd name="T89" fmla="*/ 0 h 56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55" h="561">
                <a:moveTo>
                  <a:pt x="255" y="0"/>
                </a:moveTo>
                <a:cubicBezTo>
                  <a:pt x="255" y="1"/>
                  <a:pt x="255" y="2"/>
                  <a:pt x="255" y="3"/>
                </a:cubicBezTo>
                <a:cubicBezTo>
                  <a:pt x="255" y="5"/>
                  <a:pt x="255" y="8"/>
                  <a:pt x="255" y="10"/>
                </a:cubicBezTo>
                <a:cubicBezTo>
                  <a:pt x="255" y="12"/>
                  <a:pt x="255" y="14"/>
                  <a:pt x="255" y="17"/>
                </a:cubicBezTo>
                <a:cubicBezTo>
                  <a:pt x="255" y="20"/>
                  <a:pt x="254" y="23"/>
                  <a:pt x="254" y="26"/>
                </a:cubicBezTo>
                <a:cubicBezTo>
                  <a:pt x="254" y="28"/>
                  <a:pt x="254" y="31"/>
                  <a:pt x="254" y="34"/>
                </a:cubicBezTo>
                <a:cubicBezTo>
                  <a:pt x="253" y="36"/>
                  <a:pt x="253" y="37"/>
                  <a:pt x="253" y="39"/>
                </a:cubicBezTo>
                <a:cubicBezTo>
                  <a:pt x="253" y="41"/>
                  <a:pt x="253" y="44"/>
                  <a:pt x="253" y="46"/>
                </a:cubicBezTo>
                <a:cubicBezTo>
                  <a:pt x="252" y="51"/>
                  <a:pt x="251" y="56"/>
                  <a:pt x="251" y="61"/>
                </a:cubicBezTo>
                <a:cubicBezTo>
                  <a:pt x="251" y="63"/>
                  <a:pt x="250" y="66"/>
                  <a:pt x="250" y="68"/>
                </a:cubicBezTo>
                <a:cubicBezTo>
                  <a:pt x="250" y="70"/>
                  <a:pt x="249" y="73"/>
                  <a:pt x="249" y="75"/>
                </a:cubicBezTo>
                <a:cubicBezTo>
                  <a:pt x="249" y="79"/>
                  <a:pt x="248" y="82"/>
                  <a:pt x="247" y="86"/>
                </a:cubicBezTo>
                <a:cubicBezTo>
                  <a:pt x="247" y="89"/>
                  <a:pt x="246" y="92"/>
                  <a:pt x="246" y="95"/>
                </a:cubicBezTo>
                <a:cubicBezTo>
                  <a:pt x="244" y="108"/>
                  <a:pt x="241" y="121"/>
                  <a:pt x="238" y="134"/>
                </a:cubicBezTo>
                <a:cubicBezTo>
                  <a:pt x="238" y="137"/>
                  <a:pt x="237" y="139"/>
                  <a:pt x="236" y="142"/>
                </a:cubicBezTo>
                <a:cubicBezTo>
                  <a:pt x="235" y="147"/>
                  <a:pt x="234" y="152"/>
                  <a:pt x="233" y="157"/>
                </a:cubicBezTo>
                <a:cubicBezTo>
                  <a:pt x="232" y="159"/>
                  <a:pt x="231" y="162"/>
                  <a:pt x="231" y="164"/>
                </a:cubicBezTo>
                <a:cubicBezTo>
                  <a:pt x="230" y="166"/>
                  <a:pt x="229" y="169"/>
                  <a:pt x="229" y="171"/>
                </a:cubicBezTo>
                <a:cubicBezTo>
                  <a:pt x="223" y="191"/>
                  <a:pt x="217" y="211"/>
                  <a:pt x="210" y="231"/>
                </a:cubicBezTo>
                <a:cubicBezTo>
                  <a:pt x="209" y="233"/>
                  <a:pt x="208" y="236"/>
                  <a:pt x="207" y="238"/>
                </a:cubicBezTo>
                <a:cubicBezTo>
                  <a:pt x="204" y="246"/>
                  <a:pt x="201" y="253"/>
                  <a:pt x="198" y="261"/>
                </a:cubicBezTo>
                <a:cubicBezTo>
                  <a:pt x="197" y="263"/>
                  <a:pt x="196" y="266"/>
                  <a:pt x="195" y="268"/>
                </a:cubicBezTo>
                <a:cubicBezTo>
                  <a:pt x="194" y="271"/>
                  <a:pt x="193" y="274"/>
                  <a:pt x="191" y="278"/>
                </a:cubicBezTo>
                <a:cubicBezTo>
                  <a:pt x="191" y="279"/>
                  <a:pt x="190" y="281"/>
                  <a:pt x="189" y="283"/>
                </a:cubicBezTo>
                <a:cubicBezTo>
                  <a:pt x="185" y="293"/>
                  <a:pt x="180" y="302"/>
                  <a:pt x="176" y="312"/>
                </a:cubicBezTo>
                <a:cubicBezTo>
                  <a:pt x="174" y="317"/>
                  <a:pt x="171" y="322"/>
                  <a:pt x="169" y="326"/>
                </a:cubicBezTo>
                <a:cubicBezTo>
                  <a:pt x="163" y="339"/>
                  <a:pt x="157" y="350"/>
                  <a:pt x="150" y="362"/>
                </a:cubicBezTo>
                <a:cubicBezTo>
                  <a:pt x="149" y="364"/>
                  <a:pt x="148" y="366"/>
                  <a:pt x="147" y="368"/>
                </a:cubicBezTo>
                <a:cubicBezTo>
                  <a:pt x="135" y="389"/>
                  <a:pt x="122" y="411"/>
                  <a:pt x="108" y="431"/>
                </a:cubicBezTo>
                <a:cubicBezTo>
                  <a:pt x="106" y="434"/>
                  <a:pt x="105" y="436"/>
                  <a:pt x="103" y="438"/>
                </a:cubicBezTo>
                <a:cubicBezTo>
                  <a:pt x="102" y="440"/>
                  <a:pt x="100" y="442"/>
                  <a:pt x="99" y="445"/>
                </a:cubicBezTo>
                <a:cubicBezTo>
                  <a:pt x="97" y="447"/>
                  <a:pt x="96" y="449"/>
                  <a:pt x="94" y="451"/>
                </a:cubicBezTo>
                <a:cubicBezTo>
                  <a:pt x="93" y="453"/>
                  <a:pt x="91" y="455"/>
                  <a:pt x="90" y="457"/>
                </a:cubicBezTo>
                <a:cubicBezTo>
                  <a:pt x="83" y="467"/>
                  <a:pt x="75" y="477"/>
                  <a:pt x="68" y="486"/>
                </a:cubicBezTo>
                <a:cubicBezTo>
                  <a:pt x="66" y="489"/>
                  <a:pt x="64" y="491"/>
                  <a:pt x="62" y="494"/>
                </a:cubicBezTo>
                <a:cubicBezTo>
                  <a:pt x="60" y="496"/>
                  <a:pt x="58" y="499"/>
                  <a:pt x="56" y="502"/>
                </a:cubicBezTo>
                <a:cubicBezTo>
                  <a:pt x="54" y="504"/>
                  <a:pt x="52" y="506"/>
                  <a:pt x="50" y="508"/>
                </a:cubicBezTo>
                <a:cubicBezTo>
                  <a:pt x="49" y="510"/>
                  <a:pt x="48" y="511"/>
                  <a:pt x="47" y="512"/>
                </a:cubicBezTo>
                <a:cubicBezTo>
                  <a:pt x="41" y="519"/>
                  <a:pt x="35" y="526"/>
                  <a:pt x="29" y="532"/>
                </a:cubicBezTo>
                <a:cubicBezTo>
                  <a:pt x="26" y="535"/>
                  <a:pt x="24" y="537"/>
                  <a:pt x="22" y="540"/>
                </a:cubicBezTo>
                <a:cubicBezTo>
                  <a:pt x="19" y="542"/>
                  <a:pt x="17" y="545"/>
                  <a:pt x="15" y="547"/>
                </a:cubicBezTo>
                <a:cubicBezTo>
                  <a:pt x="10" y="552"/>
                  <a:pt x="6" y="556"/>
                  <a:pt x="1" y="560"/>
                </a:cubicBezTo>
                <a:cubicBezTo>
                  <a:pt x="0" y="561"/>
                  <a:pt x="0" y="561"/>
                  <a:pt x="0" y="561"/>
                </a:cubicBezTo>
                <a:cubicBezTo>
                  <a:pt x="143" y="387"/>
                  <a:pt x="205" y="204"/>
                  <a:pt x="164" y="0"/>
                </a:cubicBezTo>
                <a:lnTo>
                  <a:pt x="255" y="0"/>
                </a:lnTo>
                <a:close/>
              </a:path>
            </a:pathLst>
          </a:custGeom>
          <a:gradFill rotWithShape="1">
            <a:gsLst>
              <a:gs pos="0">
                <a:srgbClr val="01A0D9"/>
              </a:gs>
              <a:gs pos="2000">
                <a:srgbClr val="01A0D9"/>
              </a:gs>
              <a:gs pos="100000">
                <a:srgbClr val="3EDCF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5"/>
          <p:cNvSpPr>
            <a:spLocks/>
          </p:cNvSpPr>
          <p:nvPr/>
        </p:nvSpPr>
        <p:spPr bwMode="auto">
          <a:xfrm>
            <a:off x="1845420" y="4089614"/>
            <a:ext cx="5870395" cy="2759550"/>
          </a:xfrm>
          <a:custGeom>
            <a:avLst/>
            <a:gdLst>
              <a:gd name="T0" fmla="*/ 616 w 616"/>
              <a:gd name="T1" fmla="*/ 0 h 289"/>
              <a:gd name="T2" fmla="*/ 0 w 616"/>
              <a:gd name="T3" fmla="*/ 289 h 289"/>
              <a:gd name="T4" fmla="*/ 391 w 616"/>
              <a:gd name="T5" fmla="*/ 289 h 289"/>
              <a:gd name="T6" fmla="*/ 616 w 616"/>
              <a:gd name="T7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6" h="289">
                <a:moveTo>
                  <a:pt x="616" y="0"/>
                </a:moveTo>
                <a:cubicBezTo>
                  <a:pt x="437" y="263"/>
                  <a:pt x="0" y="289"/>
                  <a:pt x="0" y="289"/>
                </a:cubicBezTo>
                <a:cubicBezTo>
                  <a:pt x="391" y="289"/>
                  <a:pt x="391" y="289"/>
                  <a:pt x="391" y="289"/>
                </a:cubicBezTo>
                <a:cubicBezTo>
                  <a:pt x="391" y="289"/>
                  <a:pt x="591" y="207"/>
                  <a:pt x="616" y="0"/>
                </a:cubicBezTo>
              </a:path>
            </a:pathLst>
          </a:custGeom>
          <a:gradFill flip="none" rotWithShape="1">
            <a:gsLst>
              <a:gs pos="100000">
                <a:schemeClr val="bg1">
                  <a:alpha val="79000"/>
                </a:schemeClr>
              </a:gs>
              <a:gs pos="39000">
                <a:srgbClr val="D1F8FF"/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>
            <a:off x="3998913" y="4327525"/>
            <a:ext cx="3727450" cy="2520950"/>
          </a:xfrm>
          <a:custGeom>
            <a:avLst/>
            <a:gdLst>
              <a:gd name="T0" fmla="*/ 391 w 391"/>
              <a:gd name="T1" fmla="*/ 0 h 264"/>
              <a:gd name="T2" fmla="*/ 170 w 391"/>
              <a:gd name="T3" fmla="*/ 264 h 264"/>
              <a:gd name="T4" fmla="*/ 0 w 391"/>
              <a:gd name="T5" fmla="*/ 264 h 264"/>
              <a:gd name="T6" fmla="*/ 391 w 391"/>
              <a:gd name="T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1" h="264">
                <a:moveTo>
                  <a:pt x="391" y="0"/>
                </a:moveTo>
                <a:cubicBezTo>
                  <a:pt x="354" y="188"/>
                  <a:pt x="170" y="264"/>
                  <a:pt x="170" y="264"/>
                </a:cubicBezTo>
                <a:cubicBezTo>
                  <a:pt x="0" y="264"/>
                  <a:pt x="0" y="264"/>
                  <a:pt x="0" y="264"/>
                </a:cubicBezTo>
                <a:cubicBezTo>
                  <a:pt x="154" y="246"/>
                  <a:pt x="291" y="139"/>
                  <a:pt x="391" y="0"/>
                </a:cubicBezTo>
              </a:path>
            </a:pathLst>
          </a:custGeom>
          <a:gradFill>
            <a:gsLst>
              <a:gs pos="64000">
                <a:schemeClr val="bg1"/>
              </a:gs>
              <a:gs pos="2000">
                <a:srgbClr val="EBFCFF"/>
              </a:gs>
            </a:gsLst>
            <a:lin ang="0" scaled="1"/>
          </a:gra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5772150" y="3390900"/>
            <a:ext cx="2647950" cy="2684463"/>
          </a:xfrm>
          <a:custGeom>
            <a:avLst/>
            <a:gdLst>
              <a:gd name="T0" fmla="*/ 115 w 278"/>
              <a:gd name="T1" fmla="*/ 268 h 281"/>
              <a:gd name="T2" fmla="*/ 13 w 278"/>
              <a:gd name="T3" fmla="*/ 165 h 281"/>
              <a:gd name="T4" fmla="*/ 13 w 278"/>
              <a:gd name="T5" fmla="*/ 116 h 281"/>
              <a:gd name="T6" fmla="*/ 115 w 278"/>
              <a:gd name="T7" fmla="*/ 13 h 281"/>
              <a:gd name="T8" fmla="*/ 163 w 278"/>
              <a:gd name="T9" fmla="*/ 13 h 281"/>
              <a:gd name="T10" fmla="*/ 265 w 278"/>
              <a:gd name="T11" fmla="*/ 116 h 281"/>
              <a:gd name="T12" fmla="*/ 265 w 278"/>
              <a:gd name="T13" fmla="*/ 165 h 281"/>
              <a:gd name="T14" fmla="*/ 163 w 278"/>
              <a:gd name="T15" fmla="*/ 268 h 281"/>
              <a:gd name="T16" fmla="*/ 115 w 278"/>
              <a:gd name="T17" fmla="*/ 26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81">
                <a:moveTo>
                  <a:pt x="115" y="268"/>
                </a:moveTo>
                <a:cubicBezTo>
                  <a:pt x="13" y="165"/>
                  <a:pt x="13" y="165"/>
                  <a:pt x="13" y="165"/>
                </a:cubicBezTo>
                <a:cubicBezTo>
                  <a:pt x="0" y="151"/>
                  <a:pt x="0" y="130"/>
                  <a:pt x="13" y="116"/>
                </a:cubicBezTo>
                <a:cubicBezTo>
                  <a:pt x="115" y="13"/>
                  <a:pt x="115" y="13"/>
                  <a:pt x="115" y="13"/>
                </a:cubicBezTo>
                <a:cubicBezTo>
                  <a:pt x="128" y="0"/>
                  <a:pt x="150" y="0"/>
                  <a:pt x="163" y="13"/>
                </a:cubicBezTo>
                <a:cubicBezTo>
                  <a:pt x="265" y="116"/>
                  <a:pt x="265" y="116"/>
                  <a:pt x="265" y="116"/>
                </a:cubicBezTo>
                <a:cubicBezTo>
                  <a:pt x="278" y="130"/>
                  <a:pt x="278" y="151"/>
                  <a:pt x="265" y="165"/>
                </a:cubicBezTo>
                <a:cubicBezTo>
                  <a:pt x="163" y="268"/>
                  <a:pt x="163" y="268"/>
                  <a:pt x="163" y="268"/>
                </a:cubicBezTo>
                <a:cubicBezTo>
                  <a:pt x="150" y="281"/>
                  <a:pt x="128" y="281"/>
                  <a:pt x="115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16" name="Freeform 24"/>
          <p:cNvSpPr>
            <a:spLocks/>
          </p:cNvSpPr>
          <p:nvPr/>
        </p:nvSpPr>
        <p:spPr bwMode="auto">
          <a:xfrm>
            <a:off x="5610225" y="3382963"/>
            <a:ext cx="2649538" cy="2692400"/>
          </a:xfrm>
          <a:custGeom>
            <a:avLst/>
            <a:gdLst>
              <a:gd name="T0" fmla="*/ 2147483646 w 278"/>
              <a:gd name="T1" fmla="*/ 2147483646 h 282"/>
              <a:gd name="T2" fmla="*/ 2147483646 w 278"/>
              <a:gd name="T3" fmla="*/ 2147483646 h 282"/>
              <a:gd name="T4" fmla="*/ 2147483646 w 278"/>
              <a:gd name="T5" fmla="*/ 2147483646 h 282"/>
              <a:gd name="T6" fmla="*/ 2147483646 w 278"/>
              <a:gd name="T7" fmla="*/ 2147483646 h 282"/>
              <a:gd name="T8" fmla="*/ 2147483646 w 278"/>
              <a:gd name="T9" fmla="*/ 2147483646 h 282"/>
              <a:gd name="T10" fmla="*/ 2147483646 w 278"/>
              <a:gd name="T11" fmla="*/ 2147483646 h 282"/>
              <a:gd name="T12" fmla="*/ 2147483646 w 278"/>
              <a:gd name="T13" fmla="*/ 2147483646 h 282"/>
              <a:gd name="T14" fmla="*/ 2147483646 w 278"/>
              <a:gd name="T15" fmla="*/ 2147483646 h 282"/>
              <a:gd name="T16" fmla="*/ 2147483646 w 278"/>
              <a:gd name="T17" fmla="*/ 2147483646 h 28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8" h="282">
                <a:moveTo>
                  <a:pt x="115" y="268"/>
                </a:moveTo>
                <a:cubicBezTo>
                  <a:pt x="13" y="165"/>
                  <a:pt x="13" y="165"/>
                  <a:pt x="13" y="165"/>
                </a:cubicBezTo>
                <a:cubicBezTo>
                  <a:pt x="0" y="152"/>
                  <a:pt x="0" y="130"/>
                  <a:pt x="13" y="117"/>
                </a:cubicBezTo>
                <a:cubicBezTo>
                  <a:pt x="115" y="14"/>
                  <a:pt x="115" y="14"/>
                  <a:pt x="115" y="14"/>
                </a:cubicBezTo>
                <a:cubicBezTo>
                  <a:pt x="128" y="0"/>
                  <a:pt x="150" y="0"/>
                  <a:pt x="163" y="14"/>
                </a:cubicBezTo>
                <a:cubicBezTo>
                  <a:pt x="265" y="117"/>
                  <a:pt x="265" y="117"/>
                  <a:pt x="265" y="117"/>
                </a:cubicBezTo>
                <a:cubicBezTo>
                  <a:pt x="278" y="130"/>
                  <a:pt x="278" y="152"/>
                  <a:pt x="265" y="165"/>
                </a:cubicBezTo>
                <a:cubicBezTo>
                  <a:pt x="163" y="268"/>
                  <a:pt x="163" y="268"/>
                  <a:pt x="163" y="268"/>
                </a:cubicBezTo>
                <a:cubicBezTo>
                  <a:pt x="150" y="282"/>
                  <a:pt x="128" y="282"/>
                  <a:pt x="115" y="268"/>
                </a:cubicBezTo>
                <a:close/>
              </a:path>
            </a:pathLst>
          </a:custGeom>
          <a:gradFill rotWithShape="1">
            <a:gsLst>
              <a:gs pos="0">
                <a:srgbClr val="3EDCFC"/>
              </a:gs>
              <a:gs pos="84000">
                <a:srgbClr val="01A0D9"/>
              </a:gs>
              <a:gs pos="100000">
                <a:srgbClr val="01A0D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973034" y="4344442"/>
            <a:ext cx="1923924" cy="76944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Distribución</a:t>
            </a:r>
          </a:p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Por Sexo</a:t>
            </a:r>
          </a:p>
        </p:txBody>
      </p:sp>
      <p:sp>
        <p:nvSpPr>
          <p:cNvPr id="21" name="Rectangle 49"/>
          <p:cNvSpPr/>
          <p:nvPr/>
        </p:nvSpPr>
        <p:spPr>
          <a:xfrm>
            <a:off x="8040216" y="5796131"/>
            <a:ext cx="3744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000" b="1" dirty="0"/>
              <a:t>CONSEJO DE COLEGIOS OFICIALES DE MEDICOS DE CASTILLA Y LEON</a:t>
            </a:r>
            <a:endParaRPr lang="en-US" sz="2000" spc="200" dirty="0">
              <a:ln w="0">
                <a:noFill/>
              </a:ln>
              <a:latin typeface="Impact" panose="020B0806030902050204" pitchFamily="34" charset="0"/>
            </a:endParaRPr>
          </a:p>
        </p:txBody>
      </p:sp>
      <p:sp>
        <p:nvSpPr>
          <p:cNvPr id="22" name="Freeform 31"/>
          <p:cNvSpPr>
            <a:spLocks/>
          </p:cNvSpPr>
          <p:nvPr/>
        </p:nvSpPr>
        <p:spPr bwMode="auto">
          <a:xfrm>
            <a:off x="7824192" y="5588000"/>
            <a:ext cx="628650" cy="684212"/>
          </a:xfrm>
          <a:custGeom>
            <a:avLst/>
            <a:gdLst>
              <a:gd name="T0" fmla="*/ 2147483646 w 515"/>
              <a:gd name="T1" fmla="*/ 2147483646 h 755"/>
              <a:gd name="T2" fmla="*/ 0 w 515"/>
              <a:gd name="T3" fmla="*/ 2147483646 h 755"/>
              <a:gd name="T4" fmla="*/ 0 w 515"/>
              <a:gd name="T5" fmla="*/ 0 h 755"/>
              <a:gd name="T6" fmla="*/ 2147483646 w 515"/>
              <a:gd name="T7" fmla="*/ 0 h 755"/>
              <a:gd name="T8" fmla="*/ 2147483646 w 515"/>
              <a:gd name="T9" fmla="*/ 2147483646 h 755"/>
              <a:gd name="T10" fmla="*/ 2147483646 w 515"/>
              <a:gd name="T11" fmla="*/ 2147483646 h 755"/>
              <a:gd name="T12" fmla="*/ 2147483646 w 515"/>
              <a:gd name="T13" fmla="*/ 2147483646 h 755"/>
              <a:gd name="T14" fmla="*/ 2147483646 w 515"/>
              <a:gd name="T15" fmla="*/ 2147483646 h 755"/>
              <a:gd name="T16" fmla="*/ 2147483646 w 515"/>
              <a:gd name="T17" fmla="*/ 2147483646 h 755"/>
              <a:gd name="T18" fmla="*/ 2147483646 w 515"/>
              <a:gd name="T19" fmla="*/ 2147483646 h 755"/>
              <a:gd name="T20" fmla="*/ 2147483646 w 515"/>
              <a:gd name="T21" fmla="*/ 2147483646 h 7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15" h="755">
                <a:moveTo>
                  <a:pt x="189" y="755"/>
                </a:moveTo>
                <a:lnTo>
                  <a:pt x="0" y="755"/>
                </a:lnTo>
                <a:lnTo>
                  <a:pt x="0" y="0"/>
                </a:lnTo>
                <a:lnTo>
                  <a:pt x="515" y="0"/>
                </a:lnTo>
                <a:lnTo>
                  <a:pt x="515" y="234"/>
                </a:lnTo>
                <a:lnTo>
                  <a:pt x="457" y="234"/>
                </a:lnTo>
                <a:lnTo>
                  <a:pt x="457" y="58"/>
                </a:lnTo>
                <a:lnTo>
                  <a:pt x="57" y="58"/>
                </a:lnTo>
                <a:lnTo>
                  <a:pt x="57" y="697"/>
                </a:lnTo>
                <a:lnTo>
                  <a:pt x="189" y="697"/>
                </a:lnTo>
                <a:lnTo>
                  <a:pt x="189" y="755"/>
                </a:lnTo>
                <a:close/>
              </a:path>
            </a:pathLst>
          </a:custGeom>
          <a:solidFill>
            <a:srgbClr val="92E3FC">
              <a:alpha val="8588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Rectangle 50"/>
          <p:cNvSpPr/>
          <p:nvPr/>
        </p:nvSpPr>
        <p:spPr bwMode="auto">
          <a:xfrm>
            <a:off x="6500900" y="1362266"/>
            <a:ext cx="206819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400" spc="200" dirty="0">
                <a:ln w="0">
                  <a:noFill/>
                </a:ln>
                <a:solidFill>
                  <a:srgbClr val="27C5EF"/>
                </a:solidFill>
                <a:latin typeface="Impact" panose="020B0806030902050204" pitchFamily="34" charset="0"/>
              </a:rPr>
              <a:t>DEMOGRAFIA </a:t>
            </a:r>
          </a:p>
        </p:txBody>
      </p:sp>
      <p:grpSp>
        <p:nvGrpSpPr>
          <p:cNvPr id="26" name="Group 51"/>
          <p:cNvGrpSpPr>
            <a:grpSpLocks/>
          </p:cNvGrpSpPr>
          <p:nvPr/>
        </p:nvGrpSpPr>
        <p:grpSpPr bwMode="auto">
          <a:xfrm>
            <a:off x="6259326" y="1257300"/>
            <a:ext cx="5668640" cy="1046163"/>
            <a:chOff x="263877" y="1189211"/>
            <a:chExt cx="5668141" cy="1046406"/>
          </a:xfrm>
        </p:grpSpPr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263877" y="1736862"/>
              <a:ext cx="2859112" cy="498755"/>
            </a:xfrm>
            <a:custGeom>
              <a:avLst/>
              <a:gdLst>
                <a:gd name="T0" fmla="*/ 16 w 968"/>
                <a:gd name="T1" fmla="*/ 128 h 168"/>
                <a:gd name="T2" fmla="*/ 952 w 968"/>
                <a:gd name="T3" fmla="*/ 168 h 168"/>
                <a:gd name="T4" fmla="*/ 968 w 968"/>
                <a:gd name="T5" fmla="*/ 152 h 168"/>
                <a:gd name="T6" fmla="*/ 968 w 968"/>
                <a:gd name="T7" fmla="*/ 16 h 168"/>
                <a:gd name="T8" fmla="*/ 952 w 968"/>
                <a:gd name="T9" fmla="*/ 0 h 168"/>
                <a:gd name="T10" fmla="*/ 16 w 968"/>
                <a:gd name="T11" fmla="*/ 0 h 168"/>
                <a:gd name="T12" fmla="*/ 0 w 968"/>
                <a:gd name="T13" fmla="*/ 16 h 168"/>
                <a:gd name="T14" fmla="*/ 0 w 968"/>
                <a:gd name="T15" fmla="*/ 112 h 168"/>
                <a:gd name="T16" fmla="*/ 16 w 968"/>
                <a:gd name="T17" fmla="*/ 1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8" h="168">
                  <a:moveTo>
                    <a:pt x="16" y="128"/>
                  </a:moveTo>
                  <a:cubicBezTo>
                    <a:pt x="952" y="168"/>
                    <a:pt x="952" y="168"/>
                    <a:pt x="952" y="168"/>
                  </a:cubicBezTo>
                  <a:cubicBezTo>
                    <a:pt x="961" y="168"/>
                    <a:pt x="968" y="161"/>
                    <a:pt x="968" y="152"/>
                  </a:cubicBezTo>
                  <a:cubicBezTo>
                    <a:pt x="968" y="16"/>
                    <a:pt x="968" y="16"/>
                    <a:pt x="968" y="16"/>
                  </a:cubicBezTo>
                  <a:cubicBezTo>
                    <a:pt x="968" y="8"/>
                    <a:pt x="961" y="0"/>
                    <a:pt x="95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8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8" y="128"/>
                    <a:pt x="16" y="128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109CC2"/>
                </a:gs>
                <a:gs pos="0">
                  <a:srgbClr val="21C0EC">
                    <a:alpha val="0"/>
                  </a:srgb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263877" y="1189211"/>
              <a:ext cx="2858836" cy="903498"/>
            </a:xfrm>
            <a:custGeom>
              <a:avLst/>
              <a:gdLst>
                <a:gd name="T0" fmla="*/ 952 w 968"/>
                <a:gd name="T1" fmla="*/ 304 h 304"/>
                <a:gd name="T2" fmla="*/ 16 w 968"/>
                <a:gd name="T3" fmla="*/ 304 h 304"/>
                <a:gd name="T4" fmla="*/ 0 w 968"/>
                <a:gd name="T5" fmla="*/ 288 h 304"/>
                <a:gd name="T6" fmla="*/ 0 w 968"/>
                <a:gd name="T7" fmla="*/ 16 h 304"/>
                <a:gd name="T8" fmla="*/ 16 w 968"/>
                <a:gd name="T9" fmla="*/ 0 h 304"/>
                <a:gd name="T10" fmla="*/ 952 w 968"/>
                <a:gd name="T11" fmla="*/ 0 h 304"/>
                <a:gd name="T12" fmla="*/ 968 w 968"/>
                <a:gd name="T13" fmla="*/ 16 h 304"/>
                <a:gd name="T14" fmla="*/ 968 w 968"/>
                <a:gd name="T15" fmla="*/ 288 h 304"/>
                <a:gd name="T16" fmla="*/ 952 w 968"/>
                <a:gd name="T17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8" h="304">
                  <a:moveTo>
                    <a:pt x="952" y="304"/>
                  </a:moveTo>
                  <a:cubicBezTo>
                    <a:pt x="16" y="304"/>
                    <a:pt x="16" y="304"/>
                    <a:pt x="16" y="304"/>
                  </a:cubicBezTo>
                  <a:cubicBezTo>
                    <a:pt x="8" y="304"/>
                    <a:pt x="0" y="297"/>
                    <a:pt x="0" y="28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8" y="0"/>
                    <a:pt x="16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961" y="0"/>
                    <a:pt x="968" y="8"/>
                    <a:pt x="968" y="16"/>
                  </a:cubicBezTo>
                  <a:cubicBezTo>
                    <a:pt x="968" y="288"/>
                    <a:pt x="968" y="288"/>
                    <a:pt x="968" y="288"/>
                  </a:cubicBezTo>
                  <a:cubicBezTo>
                    <a:pt x="968" y="297"/>
                    <a:pt x="961" y="304"/>
                    <a:pt x="952" y="30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BFCFF"/>
                </a:gs>
                <a:gs pos="0">
                  <a:schemeClr val="bg1"/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Rectangle 50"/>
            <p:cNvSpPr/>
            <p:nvPr/>
          </p:nvSpPr>
          <p:spPr>
            <a:xfrm>
              <a:off x="360471" y="1266451"/>
              <a:ext cx="5571547" cy="83119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spc="200" dirty="0">
                  <a:ln w="0">
                    <a:noFill/>
                  </a:ln>
                  <a:solidFill>
                    <a:srgbClr val="27C5EF"/>
                  </a:solidFill>
                  <a:latin typeface="Impact" panose="020B0806030902050204" pitchFamily="34" charset="0"/>
                </a:rPr>
                <a:t>DEMOGRAFIA MEDICA CASTILLA Y LEON</a:t>
              </a:r>
            </a:p>
            <a:p>
              <a:pPr algn="ctr">
                <a:defRPr/>
              </a:pPr>
              <a:r>
                <a:rPr lang="es-ES" sz="2400" spc="200" dirty="0">
                  <a:ln w="0">
                    <a:noFill/>
                  </a:ln>
                  <a:solidFill>
                    <a:srgbClr val="27C5EF"/>
                  </a:solidFill>
                  <a:latin typeface="Impact" panose="020B0806030902050204" pitchFamily="34" charset="0"/>
                </a:rPr>
                <a:t>(2019 – 2024)</a:t>
              </a:r>
              <a:endParaRPr lang="en-US" sz="2400" spc="200" dirty="0">
                <a:ln w="0">
                  <a:noFill/>
                </a:ln>
                <a:solidFill>
                  <a:srgbClr val="27C5EF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285289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10328" y="3501008"/>
            <a:ext cx="1938896" cy="18707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94167" y="1430603"/>
            <a:ext cx="1955057" cy="18863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61597" y="1563171"/>
            <a:ext cx="7250687" cy="417008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61600" y="1419274"/>
            <a:ext cx="7309978" cy="420418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61604" y="1419276"/>
            <a:ext cx="7309976" cy="4385986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SEXO</a:t>
            </a:r>
          </a:p>
        </p:txBody>
      </p:sp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5 CuadroTexto"/>
          <p:cNvSpPr txBox="1"/>
          <p:nvPr/>
        </p:nvSpPr>
        <p:spPr>
          <a:xfrm>
            <a:off x="2041925" y="6077994"/>
            <a:ext cx="838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Jul 27-2026 (</a:t>
            </a:r>
            <a:r>
              <a:rPr lang="es-ES" sz="1000" b="1" i="1" dirty="0">
                <a:hlinkClick r:id="rId8"/>
              </a:rPr>
              <a:t>http://www.colegiosmedicoscastillayleon.com/</a:t>
            </a:r>
            <a:r>
              <a:rPr lang="es-ES" sz="1000" b="1" i="1" dirty="0"/>
              <a:t>)</a:t>
            </a:r>
            <a:endParaRPr lang="es-ES" sz="1000" i="1" dirty="0"/>
          </a:p>
          <a:p>
            <a:pPr algn="ctr"/>
            <a:r>
              <a:rPr lang="es-ES" sz="1000" i="1" dirty="0"/>
              <a:t>Estimación a partir de los campos “Sexo” y “Nº Colegiado” (</a:t>
            </a:r>
            <a:r>
              <a:rPr lang="es-ES" sz="1000" i="1" dirty="0" err="1"/>
              <a:t>missings</a:t>
            </a:r>
            <a:r>
              <a:rPr lang="es-ES" sz="1000" i="1" dirty="0"/>
              <a:t>=0)</a:t>
            </a:r>
          </a:p>
        </p:txBody>
      </p:sp>
    </p:spTree>
    <p:extLst>
      <p:ext uri="{BB962C8B-B14F-4D97-AF65-F5344CB8AC3E}">
        <p14:creationId xmlns:p14="http://schemas.microsoft.com/office/powerpoint/2010/main" val="134211861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r="11551"/>
          <a:stretch/>
        </p:blipFill>
        <p:spPr>
          <a:xfrm>
            <a:off x="-96688" y="-8234"/>
            <a:ext cx="11881320" cy="6867649"/>
          </a:xfrm>
          <a:prstGeom prst="rect">
            <a:avLst/>
          </a:prstGeom>
        </p:spPr>
      </p:pic>
      <p:sp>
        <p:nvSpPr>
          <p:cNvPr id="106499" name="Freeform 37"/>
          <p:cNvSpPr>
            <a:spLocks/>
          </p:cNvSpPr>
          <p:nvPr/>
        </p:nvSpPr>
        <p:spPr bwMode="auto">
          <a:xfrm>
            <a:off x="3805238" y="-9525"/>
            <a:ext cx="8402637" cy="6858000"/>
          </a:xfrm>
          <a:custGeom>
            <a:avLst/>
            <a:gdLst>
              <a:gd name="T0" fmla="*/ 5269519 w 8402861"/>
              <a:gd name="T1" fmla="*/ 0 h 6840324"/>
              <a:gd name="T2" fmla="*/ 8230344 w 8402861"/>
              <a:gd name="T3" fmla="*/ 0 h 6840324"/>
              <a:gd name="T4" fmla="*/ 8401965 w 8402861"/>
              <a:gd name="T5" fmla="*/ 0 h 6840324"/>
              <a:gd name="T6" fmla="*/ 8401965 w 8402861"/>
              <a:gd name="T7" fmla="*/ 6929163 h 6840324"/>
              <a:gd name="T8" fmla="*/ 0 w 8402861"/>
              <a:gd name="T9" fmla="*/ 6929163 h 6840324"/>
              <a:gd name="T10" fmla="*/ 137475 w 8402861"/>
              <a:gd name="T11" fmla="*/ 6909361 h 6840324"/>
              <a:gd name="T12" fmla="*/ 2810973 w 8402861"/>
              <a:gd name="T13" fmla="*/ 5428569 h 6840324"/>
              <a:gd name="T14" fmla="*/ 2820615 w 8402861"/>
              <a:gd name="T15" fmla="*/ 5418892 h 6840324"/>
              <a:gd name="T16" fmla="*/ 2955593 w 8402861"/>
              <a:gd name="T17" fmla="*/ 5293095 h 6840324"/>
              <a:gd name="T18" fmla="*/ 3023081 w 8402861"/>
              <a:gd name="T19" fmla="*/ 5225359 h 6840324"/>
              <a:gd name="T20" fmla="*/ 3090575 w 8402861"/>
              <a:gd name="T21" fmla="*/ 5147946 h 6840324"/>
              <a:gd name="T22" fmla="*/ 3264117 w 8402861"/>
              <a:gd name="T23" fmla="*/ 4954415 h 6840324"/>
              <a:gd name="T24" fmla="*/ 3293040 w 8402861"/>
              <a:gd name="T25" fmla="*/ 4915708 h 6840324"/>
              <a:gd name="T26" fmla="*/ 3350890 w 8402861"/>
              <a:gd name="T27" fmla="*/ 4857649 h 6840324"/>
              <a:gd name="T28" fmla="*/ 3408737 w 8402861"/>
              <a:gd name="T29" fmla="*/ 4780237 h 6840324"/>
              <a:gd name="T30" fmla="*/ 3466587 w 8402861"/>
              <a:gd name="T31" fmla="*/ 4702824 h 6840324"/>
              <a:gd name="T32" fmla="*/ 3678695 w 8402861"/>
              <a:gd name="T33" fmla="*/ 4422203 h 6840324"/>
              <a:gd name="T34" fmla="*/ 3717260 w 8402861"/>
              <a:gd name="T35" fmla="*/ 4364142 h 6840324"/>
              <a:gd name="T36" fmla="*/ 3765468 w 8402861"/>
              <a:gd name="T37" fmla="*/ 4306083 h 6840324"/>
              <a:gd name="T38" fmla="*/ 3804034 w 8402861"/>
              <a:gd name="T39" fmla="*/ 4238347 h 6840324"/>
              <a:gd name="T40" fmla="*/ 3852238 w 8402861"/>
              <a:gd name="T41" fmla="*/ 4170611 h 6840324"/>
              <a:gd name="T42" fmla="*/ 4228250 w 8402861"/>
              <a:gd name="T43" fmla="*/ 3560986 h 6840324"/>
              <a:gd name="T44" fmla="*/ 4257178 w 8402861"/>
              <a:gd name="T45" fmla="*/ 3502926 h 6840324"/>
              <a:gd name="T46" fmla="*/ 4440363 w 8402861"/>
              <a:gd name="T47" fmla="*/ 3154570 h 6840324"/>
              <a:gd name="T48" fmla="*/ 4507851 w 8402861"/>
              <a:gd name="T49" fmla="*/ 3019094 h 6840324"/>
              <a:gd name="T50" fmla="*/ 4633186 w 8402861"/>
              <a:gd name="T51" fmla="*/ 2738476 h 6840324"/>
              <a:gd name="T52" fmla="*/ 4652471 w 8402861"/>
              <a:gd name="T53" fmla="*/ 2690094 h 6840324"/>
              <a:gd name="T54" fmla="*/ 4691037 w 8402861"/>
              <a:gd name="T55" fmla="*/ 2593327 h 6840324"/>
              <a:gd name="T56" fmla="*/ 4719959 w 8402861"/>
              <a:gd name="T57" fmla="*/ 2525591 h 6840324"/>
              <a:gd name="T58" fmla="*/ 4806733 w 8402861"/>
              <a:gd name="T59" fmla="*/ 2303030 h 6840324"/>
              <a:gd name="T60" fmla="*/ 4835656 w 8402861"/>
              <a:gd name="T61" fmla="*/ 2235293 h 6840324"/>
              <a:gd name="T62" fmla="*/ 5018841 w 8402861"/>
              <a:gd name="T63" fmla="*/ 1654698 h 6840324"/>
              <a:gd name="T64" fmla="*/ 5038126 w 8402861"/>
              <a:gd name="T65" fmla="*/ 1586961 h 6840324"/>
              <a:gd name="T66" fmla="*/ 5057407 w 8402861"/>
              <a:gd name="T67" fmla="*/ 1519226 h 6840324"/>
              <a:gd name="T68" fmla="*/ 5086330 w 8402861"/>
              <a:gd name="T69" fmla="*/ 1374076 h 6840324"/>
              <a:gd name="T70" fmla="*/ 5105615 w 8402861"/>
              <a:gd name="T71" fmla="*/ 1296663 h 6840324"/>
              <a:gd name="T72" fmla="*/ 5182745 w 8402861"/>
              <a:gd name="T73" fmla="*/ 919275 h 6840324"/>
              <a:gd name="T74" fmla="*/ 5192388 w 8402861"/>
              <a:gd name="T75" fmla="*/ 832186 h 6840324"/>
              <a:gd name="T76" fmla="*/ 5211669 w 8402861"/>
              <a:gd name="T77" fmla="*/ 725746 h 6840324"/>
              <a:gd name="T78" fmla="*/ 5221311 w 8402861"/>
              <a:gd name="T79" fmla="*/ 658009 h 6840324"/>
              <a:gd name="T80" fmla="*/ 5230953 w 8402861"/>
              <a:gd name="T81" fmla="*/ 590272 h 6840324"/>
              <a:gd name="T82" fmla="*/ 5250235 w 8402861"/>
              <a:gd name="T83" fmla="*/ 445122 h 6840324"/>
              <a:gd name="T84" fmla="*/ 5250235 w 8402861"/>
              <a:gd name="T85" fmla="*/ 377388 h 6840324"/>
              <a:gd name="T86" fmla="*/ 5259877 w 8402861"/>
              <a:gd name="T87" fmla="*/ 329004 h 6840324"/>
              <a:gd name="T88" fmla="*/ 5259877 w 8402861"/>
              <a:gd name="T89" fmla="*/ 251591 h 6840324"/>
              <a:gd name="T90" fmla="*/ 5269519 w 8402861"/>
              <a:gd name="T91" fmla="*/ 164503 h 6840324"/>
              <a:gd name="T92" fmla="*/ 5269519 w 8402861"/>
              <a:gd name="T93" fmla="*/ 96765 h 6840324"/>
              <a:gd name="T94" fmla="*/ 5269519 w 8402861"/>
              <a:gd name="T95" fmla="*/ 29030 h 6840324"/>
              <a:gd name="T96" fmla="*/ 5269519 w 8402861"/>
              <a:gd name="T97" fmla="*/ 0 h 68403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402861"/>
              <a:gd name="T148" fmla="*/ 0 h 6840324"/>
              <a:gd name="T149" fmla="*/ 8402861 w 8402861"/>
              <a:gd name="T150" fmla="*/ 6840324 h 68403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402861" h="6840324">
                <a:moveTo>
                  <a:pt x="5270079" y="0"/>
                </a:moveTo>
                <a:cubicBezTo>
                  <a:pt x="6508221" y="0"/>
                  <a:pt x="7475519" y="0"/>
                  <a:pt x="8231220" y="0"/>
                </a:cubicBezTo>
                <a:lnTo>
                  <a:pt x="8402861" y="0"/>
                </a:lnTo>
                <a:lnTo>
                  <a:pt x="8402861" y="6840324"/>
                </a:lnTo>
                <a:lnTo>
                  <a:pt x="0" y="6840324"/>
                </a:lnTo>
                <a:lnTo>
                  <a:pt x="137491" y="6820776"/>
                </a:lnTo>
                <a:cubicBezTo>
                  <a:pt x="1130448" y="6653595"/>
                  <a:pt x="2042896" y="6111228"/>
                  <a:pt x="2811273" y="5358967"/>
                </a:cubicBezTo>
                <a:cubicBezTo>
                  <a:pt x="2820915" y="5349415"/>
                  <a:pt x="2820915" y="5349415"/>
                  <a:pt x="2820915" y="5349415"/>
                </a:cubicBezTo>
                <a:cubicBezTo>
                  <a:pt x="2869128" y="5311205"/>
                  <a:pt x="2907697" y="5272994"/>
                  <a:pt x="2955909" y="5225232"/>
                </a:cubicBezTo>
                <a:cubicBezTo>
                  <a:pt x="2975194" y="5206127"/>
                  <a:pt x="2994478" y="5177469"/>
                  <a:pt x="3023405" y="5158364"/>
                </a:cubicBezTo>
                <a:cubicBezTo>
                  <a:pt x="3042690" y="5129707"/>
                  <a:pt x="3061975" y="5110602"/>
                  <a:pt x="3090903" y="5081944"/>
                </a:cubicBezTo>
                <a:cubicBezTo>
                  <a:pt x="3148757" y="5024629"/>
                  <a:pt x="3206611" y="4957761"/>
                  <a:pt x="3264465" y="4890893"/>
                </a:cubicBezTo>
                <a:cubicBezTo>
                  <a:pt x="3274107" y="4881341"/>
                  <a:pt x="3283749" y="4871788"/>
                  <a:pt x="3293392" y="4852683"/>
                </a:cubicBezTo>
                <a:cubicBezTo>
                  <a:pt x="3312676" y="4833578"/>
                  <a:pt x="3331961" y="4814473"/>
                  <a:pt x="3351246" y="4795368"/>
                </a:cubicBezTo>
                <a:cubicBezTo>
                  <a:pt x="3370531" y="4766711"/>
                  <a:pt x="3389815" y="4738053"/>
                  <a:pt x="3409101" y="4718948"/>
                </a:cubicBezTo>
                <a:cubicBezTo>
                  <a:pt x="3428386" y="4690290"/>
                  <a:pt x="3447670" y="4671185"/>
                  <a:pt x="3466955" y="4642528"/>
                </a:cubicBezTo>
                <a:cubicBezTo>
                  <a:pt x="3534451" y="4556555"/>
                  <a:pt x="3611590" y="4461030"/>
                  <a:pt x="3679087" y="4365505"/>
                </a:cubicBezTo>
                <a:cubicBezTo>
                  <a:pt x="3688729" y="4346399"/>
                  <a:pt x="3708014" y="4327294"/>
                  <a:pt x="3717656" y="4308189"/>
                </a:cubicBezTo>
                <a:cubicBezTo>
                  <a:pt x="3736941" y="4289084"/>
                  <a:pt x="3746583" y="4269979"/>
                  <a:pt x="3765868" y="4250874"/>
                </a:cubicBezTo>
                <a:cubicBezTo>
                  <a:pt x="3775511" y="4222217"/>
                  <a:pt x="3794795" y="4203112"/>
                  <a:pt x="3804438" y="4184006"/>
                </a:cubicBezTo>
                <a:cubicBezTo>
                  <a:pt x="3823722" y="4164901"/>
                  <a:pt x="3833365" y="4145796"/>
                  <a:pt x="3852650" y="4117139"/>
                </a:cubicBezTo>
                <a:cubicBezTo>
                  <a:pt x="3987643" y="3926088"/>
                  <a:pt x="4112994" y="3715933"/>
                  <a:pt x="4228702" y="3515330"/>
                </a:cubicBezTo>
                <a:cubicBezTo>
                  <a:pt x="4238345" y="3496225"/>
                  <a:pt x="4247987" y="3477120"/>
                  <a:pt x="4257630" y="3458014"/>
                </a:cubicBezTo>
                <a:cubicBezTo>
                  <a:pt x="4325126" y="3343384"/>
                  <a:pt x="4382981" y="3238306"/>
                  <a:pt x="4440835" y="3114124"/>
                </a:cubicBezTo>
                <a:cubicBezTo>
                  <a:pt x="4460120" y="3075913"/>
                  <a:pt x="4489047" y="3028151"/>
                  <a:pt x="4508331" y="2980388"/>
                </a:cubicBezTo>
                <a:cubicBezTo>
                  <a:pt x="4546901" y="2884863"/>
                  <a:pt x="4595113" y="2798890"/>
                  <a:pt x="4633682" y="2703365"/>
                </a:cubicBezTo>
                <a:cubicBezTo>
                  <a:pt x="4643325" y="2684260"/>
                  <a:pt x="4652967" y="2665155"/>
                  <a:pt x="4652967" y="2655603"/>
                </a:cubicBezTo>
                <a:cubicBezTo>
                  <a:pt x="4672251" y="2617392"/>
                  <a:pt x="4681894" y="2588735"/>
                  <a:pt x="4691537" y="2560077"/>
                </a:cubicBezTo>
                <a:cubicBezTo>
                  <a:pt x="4701179" y="2540972"/>
                  <a:pt x="4710821" y="2512314"/>
                  <a:pt x="4720463" y="2493210"/>
                </a:cubicBezTo>
                <a:cubicBezTo>
                  <a:pt x="4749391" y="2416789"/>
                  <a:pt x="4778318" y="2349921"/>
                  <a:pt x="4807245" y="2273502"/>
                </a:cubicBezTo>
                <a:cubicBezTo>
                  <a:pt x="4816887" y="2254396"/>
                  <a:pt x="4826529" y="2225739"/>
                  <a:pt x="4836172" y="2206634"/>
                </a:cubicBezTo>
                <a:cubicBezTo>
                  <a:pt x="4903669" y="2015583"/>
                  <a:pt x="4961523" y="1824533"/>
                  <a:pt x="5019377" y="1633482"/>
                </a:cubicBezTo>
                <a:cubicBezTo>
                  <a:pt x="5019377" y="1614377"/>
                  <a:pt x="5029019" y="1585719"/>
                  <a:pt x="5038662" y="1566614"/>
                </a:cubicBezTo>
                <a:cubicBezTo>
                  <a:pt x="5038662" y="1547509"/>
                  <a:pt x="5048305" y="1518852"/>
                  <a:pt x="5057947" y="1499747"/>
                </a:cubicBezTo>
                <a:cubicBezTo>
                  <a:pt x="5067589" y="1451984"/>
                  <a:pt x="5077231" y="1404221"/>
                  <a:pt x="5086874" y="1356459"/>
                </a:cubicBezTo>
                <a:cubicBezTo>
                  <a:pt x="5096517" y="1327801"/>
                  <a:pt x="5106159" y="1308696"/>
                  <a:pt x="5106159" y="1280039"/>
                </a:cubicBezTo>
                <a:cubicBezTo>
                  <a:pt x="5135086" y="1155856"/>
                  <a:pt x="5164013" y="1031673"/>
                  <a:pt x="5183297" y="907490"/>
                </a:cubicBezTo>
                <a:cubicBezTo>
                  <a:pt x="5183297" y="878833"/>
                  <a:pt x="5192940" y="850175"/>
                  <a:pt x="5192940" y="821517"/>
                </a:cubicBezTo>
                <a:cubicBezTo>
                  <a:pt x="5202583" y="783307"/>
                  <a:pt x="5212225" y="754650"/>
                  <a:pt x="5212225" y="716440"/>
                </a:cubicBezTo>
                <a:cubicBezTo>
                  <a:pt x="5212225" y="697335"/>
                  <a:pt x="5221867" y="668677"/>
                  <a:pt x="5221867" y="649572"/>
                </a:cubicBezTo>
                <a:cubicBezTo>
                  <a:pt x="5221867" y="630467"/>
                  <a:pt x="5231509" y="601809"/>
                  <a:pt x="5231509" y="582704"/>
                </a:cubicBezTo>
                <a:cubicBezTo>
                  <a:pt x="5231509" y="534942"/>
                  <a:pt x="5241152" y="487179"/>
                  <a:pt x="5250795" y="439416"/>
                </a:cubicBezTo>
                <a:cubicBezTo>
                  <a:pt x="5250795" y="420311"/>
                  <a:pt x="5250795" y="391654"/>
                  <a:pt x="5250795" y="372549"/>
                </a:cubicBezTo>
                <a:cubicBezTo>
                  <a:pt x="5250795" y="353444"/>
                  <a:pt x="5250795" y="343891"/>
                  <a:pt x="5260437" y="324786"/>
                </a:cubicBezTo>
                <a:cubicBezTo>
                  <a:pt x="5260437" y="296128"/>
                  <a:pt x="5260437" y="267471"/>
                  <a:pt x="5260437" y="248366"/>
                </a:cubicBezTo>
                <a:cubicBezTo>
                  <a:pt x="5260437" y="219708"/>
                  <a:pt x="5270079" y="191051"/>
                  <a:pt x="5270079" y="162393"/>
                </a:cubicBezTo>
                <a:cubicBezTo>
                  <a:pt x="5270079" y="133735"/>
                  <a:pt x="5270079" y="114630"/>
                  <a:pt x="5270079" y="95525"/>
                </a:cubicBezTo>
                <a:cubicBezTo>
                  <a:pt x="5270079" y="76420"/>
                  <a:pt x="5270079" y="47763"/>
                  <a:pt x="5270079" y="28658"/>
                </a:cubicBezTo>
                <a:cubicBezTo>
                  <a:pt x="5270079" y="19105"/>
                  <a:pt x="5270079" y="9553"/>
                  <a:pt x="52700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     </a:t>
            </a:r>
          </a:p>
        </p:txBody>
      </p:sp>
      <p:grpSp>
        <p:nvGrpSpPr>
          <p:cNvPr id="106500" name="Group 35"/>
          <p:cNvGrpSpPr>
            <a:grpSpLocks/>
          </p:cNvGrpSpPr>
          <p:nvPr/>
        </p:nvGrpSpPr>
        <p:grpSpPr bwMode="auto">
          <a:xfrm>
            <a:off x="-77788" y="0"/>
            <a:ext cx="5151438" cy="4279900"/>
            <a:chOff x="-77788" y="-1"/>
            <a:chExt cx="4127500" cy="3429253"/>
          </a:xfrm>
        </p:grpSpPr>
        <p:sp>
          <p:nvSpPr>
            <p:cNvPr id="106518" name="Freeform 12"/>
            <p:cNvSpPr>
              <a:spLocks/>
            </p:cNvSpPr>
            <p:nvPr/>
          </p:nvSpPr>
          <p:spPr bwMode="auto">
            <a:xfrm>
              <a:off x="1282245" y="-1"/>
              <a:ext cx="2767467" cy="986298"/>
            </a:xfrm>
            <a:custGeom>
              <a:avLst/>
              <a:gdLst>
                <a:gd name="T0" fmla="*/ 2147483646 w 352"/>
                <a:gd name="T1" fmla="*/ 0 h 125"/>
                <a:gd name="T2" fmla="*/ 2147483646 w 352"/>
                <a:gd name="T3" fmla="*/ 2147483646 h 125"/>
                <a:gd name="T4" fmla="*/ 0 w 352"/>
                <a:gd name="T5" fmla="*/ 2147483646 h 125"/>
                <a:gd name="T6" fmla="*/ 0 w 352"/>
                <a:gd name="T7" fmla="*/ 2147483646 h 125"/>
                <a:gd name="T8" fmla="*/ 2147483646 w 352"/>
                <a:gd name="T9" fmla="*/ 2147483646 h 125"/>
                <a:gd name="T10" fmla="*/ 2147483646 w 352"/>
                <a:gd name="T11" fmla="*/ 0 h 125"/>
                <a:gd name="T12" fmla="*/ 2147483646 w 352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2" h="125">
                  <a:moveTo>
                    <a:pt x="352" y="0"/>
                  </a:moveTo>
                  <a:cubicBezTo>
                    <a:pt x="240" y="22"/>
                    <a:pt x="120" y="64"/>
                    <a:pt x="32" y="108"/>
                  </a:cubicBezTo>
                  <a:cubicBezTo>
                    <a:pt x="21" y="114"/>
                    <a:pt x="10" y="119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3" y="108"/>
                    <a:pt x="27" y="92"/>
                    <a:pt x="41" y="78"/>
                  </a:cubicBezTo>
                  <a:cubicBezTo>
                    <a:pt x="76" y="42"/>
                    <a:pt x="114" y="15"/>
                    <a:pt x="136" y="0"/>
                  </a:cubicBezTo>
                  <a:lnTo>
                    <a:pt x="352" y="0"/>
                  </a:lnTo>
                  <a:close/>
                </a:path>
              </a:pathLst>
            </a:custGeom>
            <a:gradFill rotWithShape="1">
              <a:gsLst>
                <a:gs pos="0">
                  <a:srgbClr val="01A0D9"/>
                </a:gs>
                <a:gs pos="14000">
                  <a:srgbClr val="01A0D9"/>
                </a:gs>
                <a:gs pos="100000">
                  <a:srgbClr val="3EDCFC"/>
                </a:gs>
              </a:gsLst>
              <a:lin ang="81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77788" y="606733"/>
              <a:ext cx="1902848" cy="2822519"/>
            </a:xfrm>
            <a:custGeom>
              <a:avLst/>
              <a:gdLst>
                <a:gd name="T0" fmla="*/ 242 w 242"/>
                <a:gd name="T1" fmla="*/ 1 h 358"/>
                <a:gd name="T2" fmla="*/ 0 w 242"/>
                <a:gd name="T3" fmla="*/ 358 h 358"/>
                <a:gd name="T4" fmla="*/ 0 w 242"/>
                <a:gd name="T5" fmla="*/ 0 h 358"/>
                <a:gd name="T6" fmla="*/ 242 w 242"/>
                <a:gd name="T7" fmla="*/ 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358">
                  <a:moveTo>
                    <a:pt x="242" y="1"/>
                  </a:moveTo>
                  <a:cubicBezTo>
                    <a:pt x="156" y="64"/>
                    <a:pt x="47" y="199"/>
                    <a:pt x="0" y="35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42" y="1"/>
                  </a:lnTo>
                  <a:close/>
                </a:path>
              </a:pathLst>
            </a:custGeom>
            <a:gradFill>
              <a:gsLst>
                <a:gs pos="64000">
                  <a:schemeClr val="bg1"/>
                </a:gs>
                <a:gs pos="2000">
                  <a:srgbClr val="EBFCFF"/>
                </a:gs>
              </a:gsLst>
              <a:lin ang="0" scaled="1"/>
            </a:gradFill>
            <a:ln>
              <a:noFill/>
            </a:ln>
            <a:effectLst>
              <a:outerShdw blurRad="2032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520" name="Freeform 22"/>
            <p:cNvSpPr>
              <a:spLocks/>
            </p:cNvSpPr>
            <p:nvPr/>
          </p:nvSpPr>
          <p:spPr bwMode="auto">
            <a:xfrm>
              <a:off x="-77788" y="-1"/>
              <a:ext cx="3403730" cy="2782052"/>
            </a:xfrm>
            <a:custGeom>
              <a:avLst/>
              <a:gdLst>
                <a:gd name="T0" fmla="*/ 2147483646 w 433"/>
                <a:gd name="T1" fmla="*/ 0 h 353"/>
                <a:gd name="T2" fmla="*/ 2147483646 w 433"/>
                <a:gd name="T3" fmla="*/ 2147483646 h 353"/>
                <a:gd name="T4" fmla="*/ 2147483646 w 433"/>
                <a:gd name="T5" fmla="*/ 2147483646 h 353"/>
                <a:gd name="T6" fmla="*/ 2147483646 w 433"/>
                <a:gd name="T7" fmla="*/ 2147483646 h 353"/>
                <a:gd name="T8" fmla="*/ 0 w 433"/>
                <a:gd name="T9" fmla="*/ 2147483646 h 353"/>
                <a:gd name="T10" fmla="*/ 0 w 433"/>
                <a:gd name="T11" fmla="*/ 0 h 353"/>
                <a:gd name="T12" fmla="*/ 2147483646 w 433"/>
                <a:gd name="T13" fmla="*/ 0 h 3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33" h="353">
                  <a:moveTo>
                    <a:pt x="433" y="0"/>
                  </a:moveTo>
                  <a:cubicBezTo>
                    <a:pt x="368" y="15"/>
                    <a:pt x="303" y="41"/>
                    <a:pt x="242" y="78"/>
                  </a:cubicBezTo>
                  <a:cubicBezTo>
                    <a:pt x="218" y="92"/>
                    <a:pt x="195" y="108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99" y="184"/>
                    <a:pt x="37" y="261"/>
                    <a:pt x="0" y="35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1A0D9"/>
                </a:gs>
                <a:gs pos="2000">
                  <a:srgbClr val="01A0D9"/>
                </a:gs>
                <a:gs pos="100000">
                  <a:srgbClr val="3EDCF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501" name="Freeform 17"/>
          <p:cNvSpPr>
            <a:spLocks noEditPoints="1"/>
          </p:cNvSpPr>
          <p:nvPr/>
        </p:nvSpPr>
        <p:spPr bwMode="auto">
          <a:xfrm>
            <a:off x="2979738" y="4287838"/>
            <a:ext cx="3744912" cy="2570162"/>
          </a:xfrm>
          <a:custGeom>
            <a:avLst/>
            <a:gdLst>
              <a:gd name="T0" fmla="*/ 2147483646 w 393"/>
              <a:gd name="T1" fmla="*/ 2147483646 h 269"/>
              <a:gd name="T2" fmla="*/ 0 w 393"/>
              <a:gd name="T3" fmla="*/ 2147483646 h 269"/>
              <a:gd name="T4" fmla="*/ 0 w 393"/>
              <a:gd name="T5" fmla="*/ 2147483646 h 269"/>
              <a:gd name="T6" fmla="*/ 0 w 393"/>
              <a:gd name="T7" fmla="*/ 2147483646 h 269"/>
              <a:gd name="T8" fmla="*/ 0 w 393"/>
              <a:gd name="T9" fmla="*/ 2147483646 h 269"/>
              <a:gd name="T10" fmla="*/ 2147483646 w 393"/>
              <a:gd name="T11" fmla="*/ 2147483646 h 269"/>
              <a:gd name="T12" fmla="*/ 2147483646 w 393"/>
              <a:gd name="T13" fmla="*/ 2147483646 h 269"/>
              <a:gd name="T14" fmla="*/ 2147483646 w 393"/>
              <a:gd name="T15" fmla="*/ 2147483646 h 269"/>
              <a:gd name="T16" fmla="*/ 2147483646 w 393"/>
              <a:gd name="T17" fmla="*/ 0 h 269"/>
              <a:gd name="T18" fmla="*/ 2147483646 w 393"/>
              <a:gd name="T19" fmla="*/ 2147483646 h 269"/>
              <a:gd name="T20" fmla="*/ 2147483646 w 393"/>
              <a:gd name="T21" fmla="*/ 2147483646 h 269"/>
              <a:gd name="T22" fmla="*/ 2147483646 w 393"/>
              <a:gd name="T23" fmla="*/ 2147483646 h 269"/>
              <a:gd name="T24" fmla="*/ 2147483646 w 393"/>
              <a:gd name="T25" fmla="*/ 2147483646 h 269"/>
              <a:gd name="T26" fmla="*/ 2147483646 w 393"/>
              <a:gd name="T27" fmla="*/ 0 h 2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3" h="269">
                <a:moveTo>
                  <a:pt x="173" y="268"/>
                </a:move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9"/>
                  <a:pt x="0" y="269"/>
                  <a:pt x="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1" y="269"/>
                  <a:pt x="173" y="268"/>
                </a:cubicBezTo>
                <a:moveTo>
                  <a:pt x="393" y="0"/>
                </a:moveTo>
                <a:cubicBezTo>
                  <a:pt x="391" y="1"/>
                  <a:pt x="391" y="1"/>
                  <a:pt x="391" y="1"/>
                </a:cubicBezTo>
                <a:cubicBezTo>
                  <a:pt x="391" y="2"/>
                  <a:pt x="391" y="3"/>
                  <a:pt x="391" y="4"/>
                </a:cubicBezTo>
                <a:cubicBezTo>
                  <a:pt x="391" y="3"/>
                  <a:pt x="392" y="3"/>
                  <a:pt x="392" y="2"/>
                </a:cubicBezTo>
                <a:cubicBezTo>
                  <a:pt x="392" y="2"/>
                  <a:pt x="392" y="2"/>
                  <a:pt x="392" y="2"/>
                </a:cubicBezTo>
                <a:cubicBezTo>
                  <a:pt x="393" y="0"/>
                  <a:pt x="393" y="0"/>
                  <a:pt x="393" y="0"/>
                </a:cubicBezTo>
              </a:path>
            </a:pathLst>
          </a:custGeom>
          <a:solidFill>
            <a:srgbClr val="75DC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2" name="Freeform 21"/>
          <p:cNvSpPr>
            <a:spLocks/>
          </p:cNvSpPr>
          <p:nvPr/>
        </p:nvSpPr>
        <p:spPr bwMode="auto">
          <a:xfrm>
            <a:off x="6792913" y="-9525"/>
            <a:ext cx="2427287" cy="5368925"/>
          </a:xfrm>
          <a:custGeom>
            <a:avLst/>
            <a:gdLst>
              <a:gd name="T0" fmla="*/ 2147483646 w 255"/>
              <a:gd name="T1" fmla="*/ 0 h 561"/>
              <a:gd name="T2" fmla="*/ 2147483646 w 255"/>
              <a:gd name="T3" fmla="*/ 2147483646 h 561"/>
              <a:gd name="T4" fmla="*/ 2147483646 w 255"/>
              <a:gd name="T5" fmla="*/ 2147483646 h 561"/>
              <a:gd name="T6" fmla="*/ 2147483646 w 255"/>
              <a:gd name="T7" fmla="*/ 2147483646 h 561"/>
              <a:gd name="T8" fmla="*/ 2147483646 w 255"/>
              <a:gd name="T9" fmla="*/ 2147483646 h 561"/>
              <a:gd name="T10" fmla="*/ 2147483646 w 255"/>
              <a:gd name="T11" fmla="*/ 2147483646 h 561"/>
              <a:gd name="T12" fmla="*/ 2147483646 w 255"/>
              <a:gd name="T13" fmla="*/ 2147483646 h 561"/>
              <a:gd name="T14" fmla="*/ 2147483646 w 255"/>
              <a:gd name="T15" fmla="*/ 2147483646 h 561"/>
              <a:gd name="T16" fmla="*/ 2147483646 w 255"/>
              <a:gd name="T17" fmla="*/ 2147483646 h 561"/>
              <a:gd name="T18" fmla="*/ 2147483646 w 255"/>
              <a:gd name="T19" fmla="*/ 2147483646 h 561"/>
              <a:gd name="T20" fmla="*/ 2147483646 w 255"/>
              <a:gd name="T21" fmla="*/ 2147483646 h 561"/>
              <a:gd name="T22" fmla="*/ 2147483646 w 255"/>
              <a:gd name="T23" fmla="*/ 2147483646 h 561"/>
              <a:gd name="T24" fmla="*/ 2147483646 w 255"/>
              <a:gd name="T25" fmla="*/ 2147483646 h 561"/>
              <a:gd name="T26" fmla="*/ 2147483646 w 255"/>
              <a:gd name="T27" fmla="*/ 2147483646 h 561"/>
              <a:gd name="T28" fmla="*/ 2147483646 w 255"/>
              <a:gd name="T29" fmla="*/ 2147483646 h 561"/>
              <a:gd name="T30" fmla="*/ 2147483646 w 255"/>
              <a:gd name="T31" fmla="*/ 2147483646 h 561"/>
              <a:gd name="T32" fmla="*/ 2147483646 w 255"/>
              <a:gd name="T33" fmla="*/ 2147483646 h 561"/>
              <a:gd name="T34" fmla="*/ 2147483646 w 255"/>
              <a:gd name="T35" fmla="*/ 2147483646 h 561"/>
              <a:gd name="T36" fmla="*/ 2147483646 w 255"/>
              <a:gd name="T37" fmla="*/ 2147483646 h 561"/>
              <a:gd name="T38" fmla="*/ 2147483646 w 255"/>
              <a:gd name="T39" fmla="*/ 2147483646 h 561"/>
              <a:gd name="T40" fmla="*/ 2147483646 w 255"/>
              <a:gd name="T41" fmla="*/ 2147483646 h 561"/>
              <a:gd name="T42" fmla="*/ 2147483646 w 255"/>
              <a:gd name="T43" fmla="*/ 2147483646 h 561"/>
              <a:gd name="T44" fmla="*/ 2147483646 w 255"/>
              <a:gd name="T45" fmla="*/ 2147483646 h 561"/>
              <a:gd name="T46" fmla="*/ 2147483646 w 255"/>
              <a:gd name="T47" fmla="*/ 2147483646 h 561"/>
              <a:gd name="T48" fmla="*/ 2147483646 w 255"/>
              <a:gd name="T49" fmla="*/ 2147483646 h 561"/>
              <a:gd name="T50" fmla="*/ 2147483646 w 255"/>
              <a:gd name="T51" fmla="*/ 2147483646 h 561"/>
              <a:gd name="T52" fmla="*/ 2147483646 w 255"/>
              <a:gd name="T53" fmla="*/ 2147483646 h 561"/>
              <a:gd name="T54" fmla="*/ 2147483646 w 255"/>
              <a:gd name="T55" fmla="*/ 2147483646 h 561"/>
              <a:gd name="T56" fmla="*/ 2147483646 w 255"/>
              <a:gd name="T57" fmla="*/ 2147483646 h 561"/>
              <a:gd name="T58" fmla="*/ 2147483646 w 255"/>
              <a:gd name="T59" fmla="*/ 2147483646 h 561"/>
              <a:gd name="T60" fmla="*/ 2147483646 w 255"/>
              <a:gd name="T61" fmla="*/ 2147483646 h 561"/>
              <a:gd name="T62" fmla="*/ 2147483646 w 255"/>
              <a:gd name="T63" fmla="*/ 2147483646 h 561"/>
              <a:gd name="T64" fmla="*/ 2147483646 w 255"/>
              <a:gd name="T65" fmla="*/ 2147483646 h 561"/>
              <a:gd name="T66" fmla="*/ 2147483646 w 255"/>
              <a:gd name="T67" fmla="*/ 2147483646 h 561"/>
              <a:gd name="T68" fmla="*/ 2147483646 w 255"/>
              <a:gd name="T69" fmla="*/ 2147483646 h 561"/>
              <a:gd name="T70" fmla="*/ 2147483646 w 255"/>
              <a:gd name="T71" fmla="*/ 2147483646 h 561"/>
              <a:gd name="T72" fmla="*/ 2147483646 w 255"/>
              <a:gd name="T73" fmla="*/ 2147483646 h 561"/>
              <a:gd name="T74" fmla="*/ 2147483646 w 255"/>
              <a:gd name="T75" fmla="*/ 2147483646 h 561"/>
              <a:gd name="T76" fmla="*/ 2147483646 w 255"/>
              <a:gd name="T77" fmla="*/ 2147483646 h 561"/>
              <a:gd name="T78" fmla="*/ 2147483646 w 255"/>
              <a:gd name="T79" fmla="*/ 2147483646 h 561"/>
              <a:gd name="T80" fmla="*/ 2147483646 w 255"/>
              <a:gd name="T81" fmla="*/ 2147483646 h 561"/>
              <a:gd name="T82" fmla="*/ 2147483646 w 255"/>
              <a:gd name="T83" fmla="*/ 2147483646 h 561"/>
              <a:gd name="T84" fmla="*/ 0 w 255"/>
              <a:gd name="T85" fmla="*/ 2147483646 h 561"/>
              <a:gd name="T86" fmla="*/ 2147483646 w 255"/>
              <a:gd name="T87" fmla="*/ 0 h 561"/>
              <a:gd name="T88" fmla="*/ 2147483646 w 255"/>
              <a:gd name="T89" fmla="*/ 0 h 56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55" h="561">
                <a:moveTo>
                  <a:pt x="255" y="0"/>
                </a:moveTo>
                <a:cubicBezTo>
                  <a:pt x="255" y="1"/>
                  <a:pt x="255" y="2"/>
                  <a:pt x="255" y="3"/>
                </a:cubicBezTo>
                <a:cubicBezTo>
                  <a:pt x="255" y="5"/>
                  <a:pt x="255" y="8"/>
                  <a:pt x="255" y="10"/>
                </a:cubicBezTo>
                <a:cubicBezTo>
                  <a:pt x="255" y="12"/>
                  <a:pt x="255" y="14"/>
                  <a:pt x="255" y="17"/>
                </a:cubicBezTo>
                <a:cubicBezTo>
                  <a:pt x="255" y="20"/>
                  <a:pt x="254" y="23"/>
                  <a:pt x="254" y="26"/>
                </a:cubicBezTo>
                <a:cubicBezTo>
                  <a:pt x="254" y="28"/>
                  <a:pt x="254" y="31"/>
                  <a:pt x="254" y="34"/>
                </a:cubicBezTo>
                <a:cubicBezTo>
                  <a:pt x="253" y="36"/>
                  <a:pt x="253" y="37"/>
                  <a:pt x="253" y="39"/>
                </a:cubicBezTo>
                <a:cubicBezTo>
                  <a:pt x="253" y="41"/>
                  <a:pt x="253" y="44"/>
                  <a:pt x="253" y="46"/>
                </a:cubicBezTo>
                <a:cubicBezTo>
                  <a:pt x="252" y="51"/>
                  <a:pt x="251" y="56"/>
                  <a:pt x="251" y="61"/>
                </a:cubicBezTo>
                <a:cubicBezTo>
                  <a:pt x="251" y="63"/>
                  <a:pt x="250" y="66"/>
                  <a:pt x="250" y="68"/>
                </a:cubicBezTo>
                <a:cubicBezTo>
                  <a:pt x="250" y="70"/>
                  <a:pt x="249" y="73"/>
                  <a:pt x="249" y="75"/>
                </a:cubicBezTo>
                <a:cubicBezTo>
                  <a:pt x="249" y="79"/>
                  <a:pt x="248" y="82"/>
                  <a:pt x="247" y="86"/>
                </a:cubicBezTo>
                <a:cubicBezTo>
                  <a:pt x="247" y="89"/>
                  <a:pt x="246" y="92"/>
                  <a:pt x="246" y="95"/>
                </a:cubicBezTo>
                <a:cubicBezTo>
                  <a:pt x="244" y="108"/>
                  <a:pt x="241" y="121"/>
                  <a:pt x="238" y="134"/>
                </a:cubicBezTo>
                <a:cubicBezTo>
                  <a:pt x="238" y="137"/>
                  <a:pt x="237" y="139"/>
                  <a:pt x="236" y="142"/>
                </a:cubicBezTo>
                <a:cubicBezTo>
                  <a:pt x="235" y="147"/>
                  <a:pt x="234" y="152"/>
                  <a:pt x="233" y="157"/>
                </a:cubicBezTo>
                <a:cubicBezTo>
                  <a:pt x="232" y="159"/>
                  <a:pt x="231" y="162"/>
                  <a:pt x="231" y="164"/>
                </a:cubicBezTo>
                <a:cubicBezTo>
                  <a:pt x="230" y="166"/>
                  <a:pt x="229" y="169"/>
                  <a:pt x="229" y="171"/>
                </a:cubicBezTo>
                <a:cubicBezTo>
                  <a:pt x="223" y="191"/>
                  <a:pt x="217" y="211"/>
                  <a:pt x="210" y="231"/>
                </a:cubicBezTo>
                <a:cubicBezTo>
                  <a:pt x="209" y="233"/>
                  <a:pt x="208" y="236"/>
                  <a:pt x="207" y="238"/>
                </a:cubicBezTo>
                <a:cubicBezTo>
                  <a:pt x="204" y="246"/>
                  <a:pt x="201" y="253"/>
                  <a:pt x="198" y="261"/>
                </a:cubicBezTo>
                <a:cubicBezTo>
                  <a:pt x="197" y="263"/>
                  <a:pt x="196" y="266"/>
                  <a:pt x="195" y="268"/>
                </a:cubicBezTo>
                <a:cubicBezTo>
                  <a:pt x="194" y="271"/>
                  <a:pt x="193" y="274"/>
                  <a:pt x="191" y="278"/>
                </a:cubicBezTo>
                <a:cubicBezTo>
                  <a:pt x="191" y="279"/>
                  <a:pt x="190" y="281"/>
                  <a:pt x="189" y="283"/>
                </a:cubicBezTo>
                <a:cubicBezTo>
                  <a:pt x="185" y="293"/>
                  <a:pt x="180" y="302"/>
                  <a:pt x="176" y="312"/>
                </a:cubicBezTo>
                <a:cubicBezTo>
                  <a:pt x="174" y="317"/>
                  <a:pt x="171" y="322"/>
                  <a:pt x="169" y="326"/>
                </a:cubicBezTo>
                <a:cubicBezTo>
                  <a:pt x="163" y="339"/>
                  <a:pt x="157" y="350"/>
                  <a:pt x="150" y="362"/>
                </a:cubicBezTo>
                <a:cubicBezTo>
                  <a:pt x="149" y="364"/>
                  <a:pt x="148" y="366"/>
                  <a:pt x="147" y="368"/>
                </a:cubicBezTo>
                <a:cubicBezTo>
                  <a:pt x="135" y="389"/>
                  <a:pt x="122" y="411"/>
                  <a:pt x="108" y="431"/>
                </a:cubicBezTo>
                <a:cubicBezTo>
                  <a:pt x="106" y="434"/>
                  <a:pt x="105" y="436"/>
                  <a:pt x="103" y="438"/>
                </a:cubicBezTo>
                <a:cubicBezTo>
                  <a:pt x="102" y="440"/>
                  <a:pt x="100" y="442"/>
                  <a:pt x="99" y="445"/>
                </a:cubicBezTo>
                <a:cubicBezTo>
                  <a:pt x="97" y="447"/>
                  <a:pt x="96" y="449"/>
                  <a:pt x="94" y="451"/>
                </a:cubicBezTo>
                <a:cubicBezTo>
                  <a:pt x="93" y="453"/>
                  <a:pt x="91" y="455"/>
                  <a:pt x="90" y="457"/>
                </a:cubicBezTo>
                <a:cubicBezTo>
                  <a:pt x="83" y="467"/>
                  <a:pt x="75" y="477"/>
                  <a:pt x="68" y="486"/>
                </a:cubicBezTo>
                <a:cubicBezTo>
                  <a:pt x="66" y="489"/>
                  <a:pt x="64" y="491"/>
                  <a:pt x="62" y="494"/>
                </a:cubicBezTo>
                <a:cubicBezTo>
                  <a:pt x="60" y="496"/>
                  <a:pt x="58" y="499"/>
                  <a:pt x="56" y="502"/>
                </a:cubicBezTo>
                <a:cubicBezTo>
                  <a:pt x="54" y="504"/>
                  <a:pt x="52" y="506"/>
                  <a:pt x="50" y="508"/>
                </a:cubicBezTo>
                <a:cubicBezTo>
                  <a:pt x="49" y="510"/>
                  <a:pt x="48" y="511"/>
                  <a:pt x="47" y="512"/>
                </a:cubicBezTo>
                <a:cubicBezTo>
                  <a:pt x="41" y="519"/>
                  <a:pt x="35" y="526"/>
                  <a:pt x="29" y="532"/>
                </a:cubicBezTo>
                <a:cubicBezTo>
                  <a:pt x="26" y="535"/>
                  <a:pt x="24" y="537"/>
                  <a:pt x="22" y="540"/>
                </a:cubicBezTo>
                <a:cubicBezTo>
                  <a:pt x="19" y="542"/>
                  <a:pt x="17" y="545"/>
                  <a:pt x="15" y="547"/>
                </a:cubicBezTo>
                <a:cubicBezTo>
                  <a:pt x="10" y="552"/>
                  <a:pt x="6" y="556"/>
                  <a:pt x="1" y="560"/>
                </a:cubicBezTo>
                <a:cubicBezTo>
                  <a:pt x="0" y="561"/>
                  <a:pt x="0" y="561"/>
                  <a:pt x="0" y="561"/>
                </a:cubicBezTo>
                <a:cubicBezTo>
                  <a:pt x="143" y="387"/>
                  <a:pt x="205" y="204"/>
                  <a:pt x="164" y="0"/>
                </a:cubicBezTo>
                <a:lnTo>
                  <a:pt x="255" y="0"/>
                </a:lnTo>
                <a:close/>
              </a:path>
            </a:pathLst>
          </a:custGeom>
          <a:gradFill rotWithShape="1">
            <a:gsLst>
              <a:gs pos="0">
                <a:srgbClr val="01A0D9"/>
              </a:gs>
              <a:gs pos="2000">
                <a:srgbClr val="01A0D9"/>
              </a:gs>
              <a:gs pos="100000">
                <a:srgbClr val="3EDCF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5"/>
          <p:cNvSpPr>
            <a:spLocks/>
          </p:cNvSpPr>
          <p:nvPr/>
        </p:nvSpPr>
        <p:spPr bwMode="auto">
          <a:xfrm>
            <a:off x="1845420" y="4089614"/>
            <a:ext cx="5870395" cy="2759550"/>
          </a:xfrm>
          <a:custGeom>
            <a:avLst/>
            <a:gdLst>
              <a:gd name="T0" fmla="*/ 616 w 616"/>
              <a:gd name="T1" fmla="*/ 0 h 289"/>
              <a:gd name="T2" fmla="*/ 0 w 616"/>
              <a:gd name="T3" fmla="*/ 289 h 289"/>
              <a:gd name="T4" fmla="*/ 391 w 616"/>
              <a:gd name="T5" fmla="*/ 289 h 289"/>
              <a:gd name="T6" fmla="*/ 616 w 616"/>
              <a:gd name="T7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6" h="289">
                <a:moveTo>
                  <a:pt x="616" y="0"/>
                </a:moveTo>
                <a:cubicBezTo>
                  <a:pt x="437" y="263"/>
                  <a:pt x="0" y="289"/>
                  <a:pt x="0" y="289"/>
                </a:cubicBezTo>
                <a:cubicBezTo>
                  <a:pt x="391" y="289"/>
                  <a:pt x="391" y="289"/>
                  <a:pt x="391" y="289"/>
                </a:cubicBezTo>
                <a:cubicBezTo>
                  <a:pt x="391" y="289"/>
                  <a:pt x="591" y="207"/>
                  <a:pt x="616" y="0"/>
                </a:cubicBezTo>
              </a:path>
            </a:pathLst>
          </a:custGeom>
          <a:gradFill flip="none" rotWithShape="1">
            <a:gsLst>
              <a:gs pos="100000">
                <a:schemeClr val="bg1">
                  <a:alpha val="79000"/>
                </a:schemeClr>
              </a:gs>
              <a:gs pos="39000">
                <a:srgbClr val="D1F8FF"/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>
            <a:off x="3998913" y="4327525"/>
            <a:ext cx="3727450" cy="2520950"/>
          </a:xfrm>
          <a:custGeom>
            <a:avLst/>
            <a:gdLst>
              <a:gd name="T0" fmla="*/ 391 w 391"/>
              <a:gd name="T1" fmla="*/ 0 h 264"/>
              <a:gd name="T2" fmla="*/ 170 w 391"/>
              <a:gd name="T3" fmla="*/ 264 h 264"/>
              <a:gd name="T4" fmla="*/ 0 w 391"/>
              <a:gd name="T5" fmla="*/ 264 h 264"/>
              <a:gd name="T6" fmla="*/ 391 w 391"/>
              <a:gd name="T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1" h="264">
                <a:moveTo>
                  <a:pt x="391" y="0"/>
                </a:moveTo>
                <a:cubicBezTo>
                  <a:pt x="354" y="188"/>
                  <a:pt x="170" y="264"/>
                  <a:pt x="170" y="264"/>
                </a:cubicBezTo>
                <a:cubicBezTo>
                  <a:pt x="0" y="264"/>
                  <a:pt x="0" y="264"/>
                  <a:pt x="0" y="264"/>
                </a:cubicBezTo>
                <a:cubicBezTo>
                  <a:pt x="154" y="246"/>
                  <a:pt x="291" y="139"/>
                  <a:pt x="391" y="0"/>
                </a:cubicBezTo>
              </a:path>
            </a:pathLst>
          </a:custGeom>
          <a:gradFill>
            <a:gsLst>
              <a:gs pos="64000">
                <a:schemeClr val="bg1"/>
              </a:gs>
              <a:gs pos="2000">
                <a:srgbClr val="EBFCFF"/>
              </a:gs>
            </a:gsLst>
            <a:lin ang="0" scaled="1"/>
          </a:gra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5772150" y="3390900"/>
            <a:ext cx="2647950" cy="2684463"/>
          </a:xfrm>
          <a:custGeom>
            <a:avLst/>
            <a:gdLst>
              <a:gd name="T0" fmla="*/ 115 w 278"/>
              <a:gd name="T1" fmla="*/ 268 h 281"/>
              <a:gd name="T2" fmla="*/ 13 w 278"/>
              <a:gd name="T3" fmla="*/ 165 h 281"/>
              <a:gd name="T4" fmla="*/ 13 w 278"/>
              <a:gd name="T5" fmla="*/ 116 h 281"/>
              <a:gd name="T6" fmla="*/ 115 w 278"/>
              <a:gd name="T7" fmla="*/ 13 h 281"/>
              <a:gd name="T8" fmla="*/ 163 w 278"/>
              <a:gd name="T9" fmla="*/ 13 h 281"/>
              <a:gd name="T10" fmla="*/ 265 w 278"/>
              <a:gd name="T11" fmla="*/ 116 h 281"/>
              <a:gd name="T12" fmla="*/ 265 w 278"/>
              <a:gd name="T13" fmla="*/ 165 h 281"/>
              <a:gd name="T14" fmla="*/ 163 w 278"/>
              <a:gd name="T15" fmla="*/ 268 h 281"/>
              <a:gd name="T16" fmla="*/ 115 w 278"/>
              <a:gd name="T17" fmla="*/ 26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81">
                <a:moveTo>
                  <a:pt x="115" y="268"/>
                </a:moveTo>
                <a:cubicBezTo>
                  <a:pt x="13" y="165"/>
                  <a:pt x="13" y="165"/>
                  <a:pt x="13" y="165"/>
                </a:cubicBezTo>
                <a:cubicBezTo>
                  <a:pt x="0" y="151"/>
                  <a:pt x="0" y="130"/>
                  <a:pt x="13" y="116"/>
                </a:cubicBezTo>
                <a:cubicBezTo>
                  <a:pt x="115" y="13"/>
                  <a:pt x="115" y="13"/>
                  <a:pt x="115" y="13"/>
                </a:cubicBezTo>
                <a:cubicBezTo>
                  <a:pt x="128" y="0"/>
                  <a:pt x="150" y="0"/>
                  <a:pt x="163" y="13"/>
                </a:cubicBezTo>
                <a:cubicBezTo>
                  <a:pt x="265" y="116"/>
                  <a:pt x="265" y="116"/>
                  <a:pt x="265" y="116"/>
                </a:cubicBezTo>
                <a:cubicBezTo>
                  <a:pt x="278" y="130"/>
                  <a:pt x="278" y="151"/>
                  <a:pt x="265" y="165"/>
                </a:cubicBezTo>
                <a:cubicBezTo>
                  <a:pt x="163" y="268"/>
                  <a:pt x="163" y="268"/>
                  <a:pt x="163" y="268"/>
                </a:cubicBezTo>
                <a:cubicBezTo>
                  <a:pt x="150" y="281"/>
                  <a:pt x="128" y="281"/>
                  <a:pt x="115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6508" name="Freeform 24"/>
          <p:cNvSpPr>
            <a:spLocks/>
          </p:cNvSpPr>
          <p:nvPr/>
        </p:nvSpPr>
        <p:spPr bwMode="auto">
          <a:xfrm>
            <a:off x="5610225" y="3382963"/>
            <a:ext cx="2649538" cy="2692400"/>
          </a:xfrm>
          <a:custGeom>
            <a:avLst/>
            <a:gdLst>
              <a:gd name="T0" fmla="*/ 2147483646 w 278"/>
              <a:gd name="T1" fmla="*/ 2147483646 h 282"/>
              <a:gd name="T2" fmla="*/ 2147483646 w 278"/>
              <a:gd name="T3" fmla="*/ 2147483646 h 282"/>
              <a:gd name="T4" fmla="*/ 2147483646 w 278"/>
              <a:gd name="T5" fmla="*/ 2147483646 h 282"/>
              <a:gd name="T6" fmla="*/ 2147483646 w 278"/>
              <a:gd name="T7" fmla="*/ 2147483646 h 282"/>
              <a:gd name="T8" fmla="*/ 2147483646 w 278"/>
              <a:gd name="T9" fmla="*/ 2147483646 h 282"/>
              <a:gd name="T10" fmla="*/ 2147483646 w 278"/>
              <a:gd name="T11" fmla="*/ 2147483646 h 282"/>
              <a:gd name="T12" fmla="*/ 2147483646 w 278"/>
              <a:gd name="T13" fmla="*/ 2147483646 h 282"/>
              <a:gd name="T14" fmla="*/ 2147483646 w 278"/>
              <a:gd name="T15" fmla="*/ 2147483646 h 282"/>
              <a:gd name="T16" fmla="*/ 2147483646 w 278"/>
              <a:gd name="T17" fmla="*/ 2147483646 h 28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8" h="282">
                <a:moveTo>
                  <a:pt x="115" y="268"/>
                </a:moveTo>
                <a:cubicBezTo>
                  <a:pt x="13" y="165"/>
                  <a:pt x="13" y="165"/>
                  <a:pt x="13" y="165"/>
                </a:cubicBezTo>
                <a:cubicBezTo>
                  <a:pt x="0" y="152"/>
                  <a:pt x="0" y="130"/>
                  <a:pt x="13" y="117"/>
                </a:cubicBezTo>
                <a:cubicBezTo>
                  <a:pt x="115" y="14"/>
                  <a:pt x="115" y="14"/>
                  <a:pt x="115" y="14"/>
                </a:cubicBezTo>
                <a:cubicBezTo>
                  <a:pt x="128" y="0"/>
                  <a:pt x="150" y="0"/>
                  <a:pt x="163" y="14"/>
                </a:cubicBezTo>
                <a:cubicBezTo>
                  <a:pt x="265" y="117"/>
                  <a:pt x="265" y="117"/>
                  <a:pt x="265" y="117"/>
                </a:cubicBezTo>
                <a:cubicBezTo>
                  <a:pt x="278" y="130"/>
                  <a:pt x="278" y="152"/>
                  <a:pt x="265" y="165"/>
                </a:cubicBezTo>
                <a:cubicBezTo>
                  <a:pt x="163" y="268"/>
                  <a:pt x="163" y="268"/>
                  <a:pt x="163" y="268"/>
                </a:cubicBezTo>
                <a:cubicBezTo>
                  <a:pt x="150" y="282"/>
                  <a:pt x="128" y="282"/>
                  <a:pt x="115" y="268"/>
                </a:cubicBezTo>
                <a:close/>
              </a:path>
            </a:pathLst>
          </a:custGeom>
          <a:gradFill rotWithShape="1">
            <a:gsLst>
              <a:gs pos="0">
                <a:srgbClr val="3EDCFC"/>
              </a:gs>
              <a:gs pos="84000">
                <a:srgbClr val="01A0D9"/>
              </a:gs>
              <a:gs pos="100000">
                <a:srgbClr val="01A0D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904104" y="4344443"/>
            <a:ext cx="2061783" cy="76944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Distribución</a:t>
            </a:r>
          </a:p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Por Situación</a:t>
            </a:r>
          </a:p>
        </p:txBody>
      </p:sp>
      <p:grpSp>
        <p:nvGrpSpPr>
          <p:cNvPr id="22" name="Group 51"/>
          <p:cNvGrpSpPr>
            <a:grpSpLocks/>
          </p:cNvGrpSpPr>
          <p:nvPr/>
        </p:nvGrpSpPr>
        <p:grpSpPr bwMode="auto">
          <a:xfrm>
            <a:off x="6259326" y="1257300"/>
            <a:ext cx="5746893" cy="1046163"/>
            <a:chOff x="263877" y="1189211"/>
            <a:chExt cx="5746387" cy="1046406"/>
          </a:xfrm>
        </p:grpSpPr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263877" y="1736862"/>
              <a:ext cx="2859112" cy="498755"/>
            </a:xfrm>
            <a:custGeom>
              <a:avLst/>
              <a:gdLst>
                <a:gd name="T0" fmla="*/ 16 w 968"/>
                <a:gd name="T1" fmla="*/ 128 h 168"/>
                <a:gd name="T2" fmla="*/ 952 w 968"/>
                <a:gd name="T3" fmla="*/ 168 h 168"/>
                <a:gd name="T4" fmla="*/ 968 w 968"/>
                <a:gd name="T5" fmla="*/ 152 h 168"/>
                <a:gd name="T6" fmla="*/ 968 w 968"/>
                <a:gd name="T7" fmla="*/ 16 h 168"/>
                <a:gd name="T8" fmla="*/ 952 w 968"/>
                <a:gd name="T9" fmla="*/ 0 h 168"/>
                <a:gd name="T10" fmla="*/ 16 w 968"/>
                <a:gd name="T11" fmla="*/ 0 h 168"/>
                <a:gd name="T12" fmla="*/ 0 w 968"/>
                <a:gd name="T13" fmla="*/ 16 h 168"/>
                <a:gd name="T14" fmla="*/ 0 w 968"/>
                <a:gd name="T15" fmla="*/ 112 h 168"/>
                <a:gd name="T16" fmla="*/ 16 w 968"/>
                <a:gd name="T17" fmla="*/ 1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8" h="168">
                  <a:moveTo>
                    <a:pt x="16" y="128"/>
                  </a:moveTo>
                  <a:cubicBezTo>
                    <a:pt x="952" y="168"/>
                    <a:pt x="952" y="168"/>
                    <a:pt x="952" y="168"/>
                  </a:cubicBezTo>
                  <a:cubicBezTo>
                    <a:pt x="961" y="168"/>
                    <a:pt x="968" y="161"/>
                    <a:pt x="968" y="152"/>
                  </a:cubicBezTo>
                  <a:cubicBezTo>
                    <a:pt x="968" y="16"/>
                    <a:pt x="968" y="16"/>
                    <a:pt x="968" y="16"/>
                  </a:cubicBezTo>
                  <a:cubicBezTo>
                    <a:pt x="968" y="8"/>
                    <a:pt x="961" y="0"/>
                    <a:pt x="95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8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8" y="128"/>
                    <a:pt x="16" y="128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109CC2"/>
                </a:gs>
                <a:gs pos="0">
                  <a:srgbClr val="21C0EC">
                    <a:alpha val="0"/>
                  </a:srgb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263877" y="1189211"/>
              <a:ext cx="2858836" cy="903498"/>
            </a:xfrm>
            <a:custGeom>
              <a:avLst/>
              <a:gdLst>
                <a:gd name="T0" fmla="*/ 952 w 968"/>
                <a:gd name="T1" fmla="*/ 304 h 304"/>
                <a:gd name="T2" fmla="*/ 16 w 968"/>
                <a:gd name="T3" fmla="*/ 304 h 304"/>
                <a:gd name="T4" fmla="*/ 0 w 968"/>
                <a:gd name="T5" fmla="*/ 288 h 304"/>
                <a:gd name="T6" fmla="*/ 0 w 968"/>
                <a:gd name="T7" fmla="*/ 16 h 304"/>
                <a:gd name="T8" fmla="*/ 16 w 968"/>
                <a:gd name="T9" fmla="*/ 0 h 304"/>
                <a:gd name="T10" fmla="*/ 952 w 968"/>
                <a:gd name="T11" fmla="*/ 0 h 304"/>
                <a:gd name="T12" fmla="*/ 968 w 968"/>
                <a:gd name="T13" fmla="*/ 16 h 304"/>
                <a:gd name="T14" fmla="*/ 968 w 968"/>
                <a:gd name="T15" fmla="*/ 288 h 304"/>
                <a:gd name="T16" fmla="*/ 952 w 968"/>
                <a:gd name="T17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8" h="304">
                  <a:moveTo>
                    <a:pt x="952" y="304"/>
                  </a:moveTo>
                  <a:cubicBezTo>
                    <a:pt x="16" y="304"/>
                    <a:pt x="16" y="304"/>
                    <a:pt x="16" y="304"/>
                  </a:cubicBezTo>
                  <a:cubicBezTo>
                    <a:pt x="8" y="304"/>
                    <a:pt x="0" y="297"/>
                    <a:pt x="0" y="28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8" y="0"/>
                    <a:pt x="16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961" y="0"/>
                    <a:pt x="968" y="8"/>
                    <a:pt x="968" y="16"/>
                  </a:cubicBezTo>
                  <a:cubicBezTo>
                    <a:pt x="968" y="288"/>
                    <a:pt x="968" y="288"/>
                    <a:pt x="968" y="288"/>
                  </a:cubicBezTo>
                  <a:cubicBezTo>
                    <a:pt x="968" y="297"/>
                    <a:pt x="961" y="304"/>
                    <a:pt x="952" y="30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BFCFF"/>
                </a:gs>
                <a:gs pos="0">
                  <a:schemeClr val="bg1"/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Rectangle 50"/>
            <p:cNvSpPr/>
            <p:nvPr/>
          </p:nvSpPr>
          <p:spPr>
            <a:xfrm>
              <a:off x="438717" y="1225364"/>
              <a:ext cx="5571547" cy="83119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spc="200" dirty="0">
                  <a:ln w="0">
                    <a:noFill/>
                  </a:ln>
                  <a:solidFill>
                    <a:srgbClr val="27C5EF"/>
                  </a:solidFill>
                  <a:latin typeface="Impact" panose="020B0806030902050204" pitchFamily="34" charset="0"/>
                </a:rPr>
                <a:t>DEMOGRAFIA MEDICA CASTILLA Y LEON</a:t>
              </a:r>
            </a:p>
            <a:p>
              <a:pPr algn="ctr">
                <a:defRPr/>
              </a:pPr>
              <a:r>
                <a:rPr lang="es-ES" sz="2400" spc="200" dirty="0">
                  <a:ln w="0">
                    <a:noFill/>
                  </a:ln>
                  <a:solidFill>
                    <a:srgbClr val="27C5EF"/>
                  </a:solidFill>
                  <a:latin typeface="Impact" panose="020B0806030902050204" pitchFamily="34" charset="0"/>
                </a:rPr>
                <a:t>(2019 – 2024)</a:t>
              </a:r>
              <a:endParaRPr lang="en-US" sz="2400" spc="200" dirty="0">
                <a:ln w="0">
                  <a:noFill/>
                </a:ln>
                <a:solidFill>
                  <a:srgbClr val="27C5E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Freeform 31"/>
          <p:cNvSpPr>
            <a:spLocks/>
          </p:cNvSpPr>
          <p:nvPr/>
        </p:nvSpPr>
        <p:spPr bwMode="auto">
          <a:xfrm>
            <a:off x="7824192" y="5588000"/>
            <a:ext cx="628650" cy="684212"/>
          </a:xfrm>
          <a:custGeom>
            <a:avLst/>
            <a:gdLst>
              <a:gd name="T0" fmla="*/ 2147483646 w 515"/>
              <a:gd name="T1" fmla="*/ 2147483646 h 755"/>
              <a:gd name="T2" fmla="*/ 0 w 515"/>
              <a:gd name="T3" fmla="*/ 2147483646 h 755"/>
              <a:gd name="T4" fmla="*/ 0 w 515"/>
              <a:gd name="T5" fmla="*/ 0 h 755"/>
              <a:gd name="T6" fmla="*/ 2147483646 w 515"/>
              <a:gd name="T7" fmla="*/ 0 h 755"/>
              <a:gd name="T8" fmla="*/ 2147483646 w 515"/>
              <a:gd name="T9" fmla="*/ 2147483646 h 755"/>
              <a:gd name="T10" fmla="*/ 2147483646 w 515"/>
              <a:gd name="T11" fmla="*/ 2147483646 h 755"/>
              <a:gd name="T12" fmla="*/ 2147483646 w 515"/>
              <a:gd name="T13" fmla="*/ 2147483646 h 755"/>
              <a:gd name="T14" fmla="*/ 2147483646 w 515"/>
              <a:gd name="T15" fmla="*/ 2147483646 h 755"/>
              <a:gd name="T16" fmla="*/ 2147483646 w 515"/>
              <a:gd name="T17" fmla="*/ 2147483646 h 755"/>
              <a:gd name="T18" fmla="*/ 2147483646 w 515"/>
              <a:gd name="T19" fmla="*/ 2147483646 h 755"/>
              <a:gd name="T20" fmla="*/ 2147483646 w 515"/>
              <a:gd name="T21" fmla="*/ 2147483646 h 7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15" h="755">
                <a:moveTo>
                  <a:pt x="189" y="755"/>
                </a:moveTo>
                <a:lnTo>
                  <a:pt x="0" y="755"/>
                </a:lnTo>
                <a:lnTo>
                  <a:pt x="0" y="0"/>
                </a:lnTo>
                <a:lnTo>
                  <a:pt x="515" y="0"/>
                </a:lnTo>
                <a:lnTo>
                  <a:pt x="515" y="234"/>
                </a:lnTo>
                <a:lnTo>
                  <a:pt x="457" y="234"/>
                </a:lnTo>
                <a:lnTo>
                  <a:pt x="457" y="58"/>
                </a:lnTo>
                <a:lnTo>
                  <a:pt x="57" y="58"/>
                </a:lnTo>
                <a:lnTo>
                  <a:pt x="57" y="697"/>
                </a:lnTo>
                <a:lnTo>
                  <a:pt x="189" y="697"/>
                </a:lnTo>
                <a:lnTo>
                  <a:pt x="189" y="755"/>
                </a:lnTo>
                <a:close/>
              </a:path>
            </a:pathLst>
          </a:custGeom>
          <a:solidFill>
            <a:srgbClr val="92E3FC">
              <a:alpha val="8588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Rectangle 49"/>
          <p:cNvSpPr/>
          <p:nvPr/>
        </p:nvSpPr>
        <p:spPr>
          <a:xfrm>
            <a:off x="8040216" y="5796131"/>
            <a:ext cx="3744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000" b="1" dirty="0"/>
              <a:t>CONSEJO DE COLEGIOS OFICIALES DE MEDICOS DE CASTILLA Y LEON</a:t>
            </a:r>
            <a:endParaRPr lang="en-US" sz="2000" spc="200" dirty="0">
              <a:ln w="0">
                <a:noFill/>
              </a:ln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0229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7342" y="1484784"/>
            <a:ext cx="9233274" cy="4717790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SITUACION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15 CuadroTexto"/>
          <p:cNvSpPr txBox="1"/>
          <p:nvPr/>
        </p:nvSpPr>
        <p:spPr>
          <a:xfrm>
            <a:off x="1892398" y="6104329"/>
            <a:ext cx="8380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Ene 3-2019, Jul 27-2026 (</a:t>
            </a:r>
            <a:r>
              <a:rPr lang="es-ES" sz="1000" b="1" i="1" dirty="0">
                <a:hlinkClick r:id="rId4"/>
              </a:rPr>
              <a:t>http://www.colegiosmedicoscastillayleon.com/</a:t>
            </a:r>
            <a:r>
              <a:rPr lang="es-ES" sz="1000" b="1" i="1" dirty="0"/>
              <a:t>)</a:t>
            </a:r>
            <a:endParaRPr lang="es-ES" sz="1000" i="1" dirty="0"/>
          </a:p>
          <a:p>
            <a:pPr algn="ctr"/>
            <a:r>
              <a:rPr lang="es-ES" sz="1000" i="1" dirty="0"/>
              <a:t>Estimación a partir de los campos “Colegio”, “Tipo de Ejercicio” y “MIR” .  </a:t>
            </a:r>
          </a:p>
          <a:p>
            <a:pPr algn="ctr"/>
            <a:endParaRPr lang="es-ES" sz="1000" i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3441603" y="4686890"/>
            <a:ext cx="1440000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+579 </a:t>
            </a:r>
            <a:r>
              <a:rPr lang="es-ES" sz="1400" b="1" dirty="0" err="1">
                <a:solidFill>
                  <a:schemeClr val="bg1"/>
                </a:solidFill>
              </a:rPr>
              <a:t>MDs</a:t>
            </a:r>
            <a:r>
              <a:rPr lang="es-ES" sz="1400" b="1" dirty="0">
                <a:solidFill>
                  <a:schemeClr val="bg1"/>
                </a:solidFill>
              </a:rPr>
              <a:t> (17%)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431012" y="2873876"/>
            <a:ext cx="1532811" cy="30777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+1387 </a:t>
            </a:r>
            <a:r>
              <a:rPr lang="es-ES" sz="1400" b="1" dirty="0" err="1">
                <a:solidFill>
                  <a:schemeClr val="bg1"/>
                </a:solidFill>
              </a:rPr>
              <a:t>MDs</a:t>
            </a:r>
            <a:r>
              <a:rPr lang="es-ES" sz="1400" b="1" dirty="0">
                <a:solidFill>
                  <a:schemeClr val="bg1"/>
                </a:solidFill>
              </a:rPr>
              <a:t> (40%)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9527704" y="3533989"/>
            <a:ext cx="1800200" cy="33855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+3491 </a:t>
            </a:r>
            <a:r>
              <a:rPr lang="es-ES" sz="1600" b="1" dirty="0" err="1">
                <a:solidFill>
                  <a:schemeClr val="bg1"/>
                </a:solidFill>
              </a:rPr>
              <a:t>MDs</a:t>
            </a:r>
            <a:r>
              <a:rPr lang="es-ES" sz="1600" b="1" dirty="0">
                <a:solidFill>
                  <a:schemeClr val="bg1"/>
                </a:solidFill>
              </a:rPr>
              <a:t> (100%)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7608168" y="4354923"/>
            <a:ext cx="1535022" cy="307777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+1525 </a:t>
            </a:r>
            <a:r>
              <a:rPr lang="es-ES" sz="1400" b="1" dirty="0" err="1">
                <a:solidFill>
                  <a:schemeClr val="bg1"/>
                </a:solidFill>
              </a:rPr>
              <a:t>MDs</a:t>
            </a:r>
            <a:r>
              <a:rPr lang="es-ES" sz="1400" b="1" dirty="0">
                <a:solidFill>
                  <a:schemeClr val="bg1"/>
                </a:solidFill>
              </a:rPr>
              <a:t> (43%)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29993" y="2829165"/>
            <a:ext cx="1719877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Del crecimiento observado:</a:t>
            </a:r>
          </a:p>
          <a:p>
            <a:pPr algn="ctr"/>
            <a:r>
              <a:rPr lang="es-ES" sz="2000" b="1" dirty="0"/>
              <a:t>17% MIR</a:t>
            </a:r>
          </a:p>
          <a:p>
            <a:pPr algn="ctr"/>
            <a:r>
              <a:rPr lang="es-ES" sz="2000" b="1" dirty="0"/>
              <a:t>40% Staff</a:t>
            </a:r>
          </a:p>
          <a:p>
            <a:pPr algn="ctr"/>
            <a:r>
              <a:rPr lang="es-ES" sz="2000" b="1" dirty="0"/>
              <a:t>43% Jubilados</a:t>
            </a:r>
          </a:p>
        </p:txBody>
      </p:sp>
    </p:spTree>
    <p:extLst>
      <p:ext uri="{BB962C8B-B14F-4D97-AF65-F5344CB8AC3E}">
        <p14:creationId xmlns:p14="http://schemas.microsoft.com/office/powerpoint/2010/main" val="3516326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42" y="-25705"/>
            <a:ext cx="10422513" cy="6907517"/>
          </a:xfrm>
          <a:prstGeom prst="rect">
            <a:avLst/>
          </a:prstGeom>
        </p:spPr>
      </p:pic>
      <p:sp>
        <p:nvSpPr>
          <p:cNvPr id="244739" name="Freeform 37"/>
          <p:cNvSpPr>
            <a:spLocks/>
          </p:cNvSpPr>
          <p:nvPr/>
        </p:nvSpPr>
        <p:spPr bwMode="auto">
          <a:xfrm>
            <a:off x="3805238" y="-9525"/>
            <a:ext cx="8402637" cy="6858000"/>
          </a:xfrm>
          <a:custGeom>
            <a:avLst/>
            <a:gdLst>
              <a:gd name="T0" fmla="*/ 5269659 w 8402861"/>
              <a:gd name="T1" fmla="*/ 0 h 6840324"/>
              <a:gd name="T2" fmla="*/ 8230563 w 8402861"/>
              <a:gd name="T3" fmla="*/ 0 h 6840324"/>
              <a:gd name="T4" fmla="*/ 8402189 w 8402861"/>
              <a:gd name="T5" fmla="*/ 0 h 6840324"/>
              <a:gd name="T6" fmla="*/ 8402189 w 8402861"/>
              <a:gd name="T7" fmla="*/ 6911304 h 6840324"/>
              <a:gd name="T8" fmla="*/ 0 w 8402861"/>
              <a:gd name="T9" fmla="*/ 6911304 h 6840324"/>
              <a:gd name="T10" fmla="*/ 137479 w 8402861"/>
              <a:gd name="T11" fmla="*/ 6891553 h 6840324"/>
              <a:gd name="T12" fmla="*/ 2811048 w 8402861"/>
              <a:gd name="T13" fmla="*/ 5414577 h 6840324"/>
              <a:gd name="T14" fmla="*/ 2820690 w 8402861"/>
              <a:gd name="T15" fmla="*/ 5404925 h 6840324"/>
              <a:gd name="T16" fmla="*/ 2955672 w 8402861"/>
              <a:gd name="T17" fmla="*/ 5279452 h 6840324"/>
              <a:gd name="T18" fmla="*/ 3023162 w 8402861"/>
              <a:gd name="T19" fmla="*/ 5211891 h 6840324"/>
              <a:gd name="T20" fmla="*/ 3090657 w 8402861"/>
              <a:gd name="T21" fmla="*/ 5134678 h 6840324"/>
              <a:gd name="T22" fmla="*/ 3264204 w 8402861"/>
              <a:gd name="T23" fmla="*/ 4941645 h 6840324"/>
              <a:gd name="T24" fmla="*/ 3293128 w 8402861"/>
              <a:gd name="T25" fmla="*/ 4903038 h 6840324"/>
              <a:gd name="T26" fmla="*/ 3350979 w 8402861"/>
              <a:gd name="T27" fmla="*/ 4845129 h 6840324"/>
              <a:gd name="T28" fmla="*/ 3408828 w 8402861"/>
              <a:gd name="T29" fmla="*/ 4767916 h 6840324"/>
              <a:gd name="T30" fmla="*/ 3466679 w 8402861"/>
              <a:gd name="T31" fmla="*/ 4690703 h 6840324"/>
              <a:gd name="T32" fmla="*/ 3678793 w 8402861"/>
              <a:gd name="T33" fmla="*/ 4410805 h 6840324"/>
              <a:gd name="T34" fmla="*/ 3717359 w 8402861"/>
              <a:gd name="T35" fmla="*/ 4352894 h 6840324"/>
              <a:gd name="T36" fmla="*/ 3765568 w 8402861"/>
              <a:gd name="T37" fmla="*/ 4294984 h 6840324"/>
              <a:gd name="T38" fmla="*/ 3804135 w 8402861"/>
              <a:gd name="T39" fmla="*/ 4227423 h 6840324"/>
              <a:gd name="T40" fmla="*/ 3852341 w 8402861"/>
              <a:gd name="T41" fmla="*/ 4159862 h 6840324"/>
              <a:gd name="T42" fmla="*/ 4228363 w 8402861"/>
              <a:gd name="T43" fmla="*/ 3551808 h 6840324"/>
              <a:gd name="T44" fmla="*/ 4257291 w 8402861"/>
              <a:gd name="T45" fmla="*/ 3493897 h 6840324"/>
              <a:gd name="T46" fmla="*/ 4440481 w 8402861"/>
              <a:gd name="T47" fmla="*/ 3146439 h 6840324"/>
              <a:gd name="T48" fmla="*/ 4507971 w 8402861"/>
              <a:gd name="T49" fmla="*/ 3011313 h 6840324"/>
              <a:gd name="T50" fmla="*/ 4633310 w 8402861"/>
              <a:gd name="T51" fmla="*/ 2731418 h 6840324"/>
              <a:gd name="T52" fmla="*/ 4652595 w 8402861"/>
              <a:gd name="T53" fmla="*/ 2683160 h 6840324"/>
              <a:gd name="T54" fmla="*/ 4691162 w 8402861"/>
              <a:gd name="T55" fmla="*/ 2586643 h 6840324"/>
              <a:gd name="T56" fmla="*/ 4720085 w 8402861"/>
              <a:gd name="T57" fmla="*/ 2519081 h 6840324"/>
              <a:gd name="T58" fmla="*/ 4806861 w 8402861"/>
              <a:gd name="T59" fmla="*/ 2297094 h 6840324"/>
              <a:gd name="T60" fmla="*/ 4835785 w 8402861"/>
              <a:gd name="T61" fmla="*/ 2229532 h 6840324"/>
              <a:gd name="T62" fmla="*/ 5018975 w 8402861"/>
              <a:gd name="T63" fmla="*/ 1650433 h 6840324"/>
              <a:gd name="T64" fmla="*/ 5038260 w 8402861"/>
              <a:gd name="T65" fmla="*/ 1582871 h 6840324"/>
              <a:gd name="T66" fmla="*/ 5057542 w 8402861"/>
              <a:gd name="T67" fmla="*/ 1515310 h 6840324"/>
              <a:gd name="T68" fmla="*/ 5086466 w 8402861"/>
              <a:gd name="T69" fmla="*/ 1370534 h 6840324"/>
              <a:gd name="T70" fmla="*/ 5105751 w 8402861"/>
              <a:gd name="T71" fmla="*/ 1293321 h 6840324"/>
              <a:gd name="T72" fmla="*/ 5182883 w 8402861"/>
              <a:gd name="T73" fmla="*/ 916906 h 6840324"/>
              <a:gd name="T74" fmla="*/ 5192526 w 8402861"/>
              <a:gd name="T75" fmla="*/ 830041 h 6840324"/>
              <a:gd name="T76" fmla="*/ 5211808 w 8402861"/>
              <a:gd name="T77" fmla="*/ 723875 h 6840324"/>
              <a:gd name="T78" fmla="*/ 5221450 w 8402861"/>
              <a:gd name="T79" fmla="*/ 656313 h 6840324"/>
              <a:gd name="T80" fmla="*/ 5231092 w 8402861"/>
              <a:gd name="T81" fmla="*/ 588751 h 6840324"/>
              <a:gd name="T82" fmla="*/ 5250375 w 8402861"/>
              <a:gd name="T83" fmla="*/ 443975 h 6840324"/>
              <a:gd name="T84" fmla="*/ 5250375 w 8402861"/>
              <a:gd name="T85" fmla="*/ 376415 h 6840324"/>
              <a:gd name="T86" fmla="*/ 5260017 w 8402861"/>
              <a:gd name="T87" fmla="*/ 328156 h 6840324"/>
              <a:gd name="T88" fmla="*/ 5260017 w 8402861"/>
              <a:gd name="T89" fmla="*/ 250943 h 6840324"/>
              <a:gd name="T90" fmla="*/ 5269659 w 8402861"/>
              <a:gd name="T91" fmla="*/ 164079 h 6840324"/>
              <a:gd name="T92" fmla="*/ 5269659 w 8402861"/>
              <a:gd name="T93" fmla="*/ 96516 h 6840324"/>
              <a:gd name="T94" fmla="*/ 5269659 w 8402861"/>
              <a:gd name="T95" fmla="*/ 28955 h 6840324"/>
              <a:gd name="T96" fmla="*/ 5269659 w 8402861"/>
              <a:gd name="T97" fmla="*/ 0 h 68403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402861"/>
              <a:gd name="T148" fmla="*/ 0 h 6840324"/>
              <a:gd name="T149" fmla="*/ 8402861 w 8402861"/>
              <a:gd name="T150" fmla="*/ 6840324 h 68403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402861" h="6840324">
                <a:moveTo>
                  <a:pt x="5270079" y="0"/>
                </a:moveTo>
                <a:cubicBezTo>
                  <a:pt x="6508221" y="0"/>
                  <a:pt x="7475519" y="0"/>
                  <a:pt x="8231220" y="0"/>
                </a:cubicBezTo>
                <a:lnTo>
                  <a:pt x="8402861" y="0"/>
                </a:lnTo>
                <a:lnTo>
                  <a:pt x="8402861" y="6840324"/>
                </a:lnTo>
                <a:lnTo>
                  <a:pt x="0" y="6840324"/>
                </a:lnTo>
                <a:lnTo>
                  <a:pt x="137491" y="6820776"/>
                </a:lnTo>
                <a:cubicBezTo>
                  <a:pt x="1130448" y="6653595"/>
                  <a:pt x="2042896" y="6111228"/>
                  <a:pt x="2811273" y="5358967"/>
                </a:cubicBezTo>
                <a:cubicBezTo>
                  <a:pt x="2820915" y="5349415"/>
                  <a:pt x="2820915" y="5349415"/>
                  <a:pt x="2820915" y="5349415"/>
                </a:cubicBezTo>
                <a:cubicBezTo>
                  <a:pt x="2869128" y="5311205"/>
                  <a:pt x="2907697" y="5272994"/>
                  <a:pt x="2955909" y="5225232"/>
                </a:cubicBezTo>
                <a:cubicBezTo>
                  <a:pt x="2975194" y="5206127"/>
                  <a:pt x="2994478" y="5177469"/>
                  <a:pt x="3023405" y="5158364"/>
                </a:cubicBezTo>
                <a:cubicBezTo>
                  <a:pt x="3042690" y="5129707"/>
                  <a:pt x="3061975" y="5110602"/>
                  <a:pt x="3090903" y="5081944"/>
                </a:cubicBezTo>
                <a:cubicBezTo>
                  <a:pt x="3148757" y="5024629"/>
                  <a:pt x="3206611" y="4957761"/>
                  <a:pt x="3264465" y="4890893"/>
                </a:cubicBezTo>
                <a:cubicBezTo>
                  <a:pt x="3274107" y="4881341"/>
                  <a:pt x="3283749" y="4871788"/>
                  <a:pt x="3293392" y="4852683"/>
                </a:cubicBezTo>
                <a:cubicBezTo>
                  <a:pt x="3312676" y="4833578"/>
                  <a:pt x="3331961" y="4814473"/>
                  <a:pt x="3351246" y="4795368"/>
                </a:cubicBezTo>
                <a:cubicBezTo>
                  <a:pt x="3370531" y="4766711"/>
                  <a:pt x="3389815" y="4738053"/>
                  <a:pt x="3409101" y="4718948"/>
                </a:cubicBezTo>
                <a:cubicBezTo>
                  <a:pt x="3428386" y="4690290"/>
                  <a:pt x="3447670" y="4671185"/>
                  <a:pt x="3466955" y="4642528"/>
                </a:cubicBezTo>
                <a:cubicBezTo>
                  <a:pt x="3534451" y="4556555"/>
                  <a:pt x="3611590" y="4461030"/>
                  <a:pt x="3679087" y="4365505"/>
                </a:cubicBezTo>
                <a:cubicBezTo>
                  <a:pt x="3688729" y="4346399"/>
                  <a:pt x="3708014" y="4327294"/>
                  <a:pt x="3717656" y="4308189"/>
                </a:cubicBezTo>
                <a:cubicBezTo>
                  <a:pt x="3736941" y="4289084"/>
                  <a:pt x="3746583" y="4269979"/>
                  <a:pt x="3765868" y="4250874"/>
                </a:cubicBezTo>
                <a:cubicBezTo>
                  <a:pt x="3775511" y="4222217"/>
                  <a:pt x="3794795" y="4203112"/>
                  <a:pt x="3804438" y="4184006"/>
                </a:cubicBezTo>
                <a:cubicBezTo>
                  <a:pt x="3823722" y="4164901"/>
                  <a:pt x="3833365" y="4145796"/>
                  <a:pt x="3852650" y="4117139"/>
                </a:cubicBezTo>
                <a:cubicBezTo>
                  <a:pt x="3987643" y="3926088"/>
                  <a:pt x="4112994" y="3715933"/>
                  <a:pt x="4228702" y="3515330"/>
                </a:cubicBezTo>
                <a:cubicBezTo>
                  <a:pt x="4238345" y="3496225"/>
                  <a:pt x="4247987" y="3477120"/>
                  <a:pt x="4257630" y="3458014"/>
                </a:cubicBezTo>
                <a:cubicBezTo>
                  <a:pt x="4325126" y="3343384"/>
                  <a:pt x="4382981" y="3238306"/>
                  <a:pt x="4440835" y="3114124"/>
                </a:cubicBezTo>
                <a:cubicBezTo>
                  <a:pt x="4460120" y="3075913"/>
                  <a:pt x="4489047" y="3028151"/>
                  <a:pt x="4508331" y="2980388"/>
                </a:cubicBezTo>
                <a:cubicBezTo>
                  <a:pt x="4546901" y="2884863"/>
                  <a:pt x="4595113" y="2798890"/>
                  <a:pt x="4633682" y="2703365"/>
                </a:cubicBezTo>
                <a:cubicBezTo>
                  <a:pt x="4643325" y="2684260"/>
                  <a:pt x="4652967" y="2665155"/>
                  <a:pt x="4652967" y="2655603"/>
                </a:cubicBezTo>
                <a:cubicBezTo>
                  <a:pt x="4672251" y="2617392"/>
                  <a:pt x="4681894" y="2588735"/>
                  <a:pt x="4691537" y="2560077"/>
                </a:cubicBezTo>
                <a:cubicBezTo>
                  <a:pt x="4701179" y="2540972"/>
                  <a:pt x="4710821" y="2512314"/>
                  <a:pt x="4720463" y="2493210"/>
                </a:cubicBezTo>
                <a:cubicBezTo>
                  <a:pt x="4749391" y="2416789"/>
                  <a:pt x="4778318" y="2349921"/>
                  <a:pt x="4807245" y="2273502"/>
                </a:cubicBezTo>
                <a:cubicBezTo>
                  <a:pt x="4816887" y="2254396"/>
                  <a:pt x="4826529" y="2225739"/>
                  <a:pt x="4836172" y="2206634"/>
                </a:cubicBezTo>
                <a:cubicBezTo>
                  <a:pt x="4903669" y="2015583"/>
                  <a:pt x="4961523" y="1824533"/>
                  <a:pt x="5019377" y="1633482"/>
                </a:cubicBezTo>
                <a:cubicBezTo>
                  <a:pt x="5019377" y="1614377"/>
                  <a:pt x="5029019" y="1585719"/>
                  <a:pt x="5038662" y="1566614"/>
                </a:cubicBezTo>
                <a:cubicBezTo>
                  <a:pt x="5038662" y="1547509"/>
                  <a:pt x="5048305" y="1518852"/>
                  <a:pt x="5057947" y="1499747"/>
                </a:cubicBezTo>
                <a:cubicBezTo>
                  <a:pt x="5067589" y="1451984"/>
                  <a:pt x="5077231" y="1404221"/>
                  <a:pt x="5086874" y="1356459"/>
                </a:cubicBezTo>
                <a:cubicBezTo>
                  <a:pt x="5096517" y="1327801"/>
                  <a:pt x="5106159" y="1308696"/>
                  <a:pt x="5106159" y="1280039"/>
                </a:cubicBezTo>
                <a:cubicBezTo>
                  <a:pt x="5135086" y="1155856"/>
                  <a:pt x="5164013" y="1031673"/>
                  <a:pt x="5183297" y="907490"/>
                </a:cubicBezTo>
                <a:cubicBezTo>
                  <a:pt x="5183297" y="878833"/>
                  <a:pt x="5192940" y="850175"/>
                  <a:pt x="5192940" y="821517"/>
                </a:cubicBezTo>
                <a:cubicBezTo>
                  <a:pt x="5202583" y="783307"/>
                  <a:pt x="5212225" y="754650"/>
                  <a:pt x="5212225" y="716440"/>
                </a:cubicBezTo>
                <a:cubicBezTo>
                  <a:pt x="5212225" y="697335"/>
                  <a:pt x="5221867" y="668677"/>
                  <a:pt x="5221867" y="649572"/>
                </a:cubicBezTo>
                <a:cubicBezTo>
                  <a:pt x="5221867" y="630467"/>
                  <a:pt x="5231509" y="601809"/>
                  <a:pt x="5231509" y="582704"/>
                </a:cubicBezTo>
                <a:cubicBezTo>
                  <a:pt x="5231509" y="534942"/>
                  <a:pt x="5241152" y="487179"/>
                  <a:pt x="5250795" y="439416"/>
                </a:cubicBezTo>
                <a:cubicBezTo>
                  <a:pt x="5250795" y="420311"/>
                  <a:pt x="5250795" y="391654"/>
                  <a:pt x="5250795" y="372549"/>
                </a:cubicBezTo>
                <a:cubicBezTo>
                  <a:pt x="5250795" y="353444"/>
                  <a:pt x="5250795" y="343891"/>
                  <a:pt x="5260437" y="324786"/>
                </a:cubicBezTo>
                <a:cubicBezTo>
                  <a:pt x="5260437" y="296128"/>
                  <a:pt x="5260437" y="267471"/>
                  <a:pt x="5260437" y="248366"/>
                </a:cubicBezTo>
                <a:cubicBezTo>
                  <a:pt x="5260437" y="219708"/>
                  <a:pt x="5270079" y="191051"/>
                  <a:pt x="5270079" y="162393"/>
                </a:cubicBezTo>
                <a:cubicBezTo>
                  <a:pt x="5270079" y="133735"/>
                  <a:pt x="5270079" y="114630"/>
                  <a:pt x="5270079" y="95525"/>
                </a:cubicBezTo>
                <a:cubicBezTo>
                  <a:pt x="5270079" y="76420"/>
                  <a:pt x="5270079" y="47763"/>
                  <a:pt x="5270079" y="28658"/>
                </a:cubicBezTo>
                <a:cubicBezTo>
                  <a:pt x="5270079" y="19105"/>
                  <a:pt x="5270079" y="9553"/>
                  <a:pt x="52700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     </a:t>
            </a:r>
          </a:p>
        </p:txBody>
      </p:sp>
      <p:grpSp>
        <p:nvGrpSpPr>
          <p:cNvPr id="244740" name="Group 35"/>
          <p:cNvGrpSpPr>
            <a:grpSpLocks/>
          </p:cNvGrpSpPr>
          <p:nvPr/>
        </p:nvGrpSpPr>
        <p:grpSpPr bwMode="auto">
          <a:xfrm>
            <a:off x="-77788" y="0"/>
            <a:ext cx="5151438" cy="4279900"/>
            <a:chOff x="-77788" y="-1"/>
            <a:chExt cx="4127500" cy="3429253"/>
          </a:xfrm>
        </p:grpSpPr>
        <p:sp>
          <p:nvSpPr>
            <p:cNvPr id="244758" name="Freeform 12"/>
            <p:cNvSpPr>
              <a:spLocks/>
            </p:cNvSpPr>
            <p:nvPr/>
          </p:nvSpPr>
          <p:spPr bwMode="auto">
            <a:xfrm>
              <a:off x="1282245" y="-1"/>
              <a:ext cx="2767467" cy="986298"/>
            </a:xfrm>
            <a:custGeom>
              <a:avLst/>
              <a:gdLst>
                <a:gd name="T0" fmla="*/ 2147483646 w 352"/>
                <a:gd name="T1" fmla="*/ 0 h 125"/>
                <a:gd name="T2" fmla="*/ 2147483646 w 352"/>
                <a:gd name="T3" fmla="*/ 2147483646 h 125"/>
                <a:gd name="T4" fmla="*/ 0 w 352"/>
                <a:gd name="T5" fmla="*/ 2147483646 h 125"/>
                <a:gd name="T6" fmla="*/ 0 w 352"/>
                <a:gd name="T7" fmla="*/ 2147483646 h 125"/>
                <a:gd name="T8" fmla="*/ 2147483646 w 352"/>
                <a:gd name="T9" fmla="*/ 2147483646 h 125"/>
                <a:gd name="T10" fmla="*/ 2147483646 w 352"/>
                <a:gd name="T11" fmla="*/ 0 h 125"/>
                <a:gd name="T12" fmla="*/ 2147483646 w 352"/>
                <a:gd name="T13" fmla="*/ 0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2" h="125">
                  <a:moveTo>
                    <a:pt x="352" y="0"/>
                  </a:moveTo>
                  <a:cubicBezTo>
                    <a:pt x="240" y="22"/>
                    <a:pt x="120" y="64"/>
                    <a:pt x="32" y="108"/>
                  </a:cubicBezTo>
                  <a:cubicBezTo>
                    <a:pt x="21" y="114"/>
                    <a:pt x="10" y="119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3" y="108"/>
                    <a:pt x="27" y="92"/>
                    <a:pt x="41" y="78"/>
                  </a:cubicBezTo>
                  <a:cubicBezTo>
                    <a:pt x="76" y="42"/>
                    <a:pt x="114" y="15"/>
                    <a:pt x="136" y="0"/>
                  </a:cubicBezTo>
                  <a:lnTo>
                    <a:pt x="352" y="0"/>
                  </a:lnTo>
                  <a:close/>
                </a:path>
              </a:pathLst>
            </a:custGeom>
            <a:gradFill rotWithShape="1">
              <a:gsLst>
                <a:gs pos="0">
                  <a:srgbClr val="01A0D9"/>
                </a:gs>
                <a:gs pos="14000">
                  <a:srgbClr val="01A0D9"/>
                </a:gs>
                <a:gs pos="100000">
                  <a:srgbClr val="3EDCFC"/>
                </a:gs>
              </a:gsLst>
              <a:lin ang="81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-77788" y="606733"/>
              <a:ext cx="1902848" cy="2822519"/>
            </a:xfrm>
            <a:custGeom>
              <a:avLst/>
              <a:gdLst>
                <a:gd name="T0" fmla="*/ 242 w 242"/>
                <a:gd name="T1" fmla="*/ 1 h 358"/>
                <a:gd name="T2" fmla="*/ 0 w 242"/>
                <a:gd name="T3" fmla="*/ 358 h 358"/>
                <a:gd name="T4" fmla="*/ 0 w 242"/>
                <a:gd name="T5" fmla="*/ 0 h 358"/>
                <a:gd name="T6" fmla="*/ 242 w 242"/>
                <a:gd name="T7" fmla="*/ 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358">
                  <a:moveTo>
                    <a:pt x="242" y="1"/>
                  </a:moveTo>
                  <a:cubicBezTo>
                    <a:pt x="156" y="64"/>
                    <a:pt x="47" y="199"/>
                    <a:pt x="0" y="35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42" y="1"/>
                  </a:lnTo>
                  <a:close/>
                </a:path>
              </a:pathLst>
            </a:custGeom>
            <a:gradFill>
              <a:gsLst>
                <a:gs pos="64000">
                  <a:schemeClr val="bg1"/>
                </a:gs>
                <a:gs pos="2000">
                  <a:srgbClr val="EBFCFF"/>
                </a:gs>
              </a:gsLst>
              <a:lin ang="0" scaled="1"/>
            </a:gradFill>
            <a:ln>
              <a:noFill/>
            </a:ln>
            <a:effectLst>
              <a:outerShdw blurRad="2032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4760" name="Freeform 22"/>
            <p:cNvSpPr>
              <a:spLocks/>
            </p:cNvSpPr>
            <p:nvPr/>
          </p:nvSpPr>
          <p:spPr bwMode="auto">
            <a:xfrm>
              <a:off x="-77788" y="-1"/>
              <a:ext cx="3403730" cy="2782052"/>
            </a:xfrm>
            <a:custGeom>
              <a:avLst/>
              <a:gdLst>
                <a:gd name="T0" fmla="*/ 2147483646 w 433"/>
                <a:gd name="T1" fmla="*/ 0 h 353"/>
                <a:gd name="T2" fmla="*/ 2147483646 w 433"/>
                <a:gd name="T3" fmla="*/ 2147483646 h 353"/>
                <a:gd name="T4" fmla="*/ 2147483646 w 433"/>
                <a:gd name="T5" fmla="*/ 2147483646 h 353"/>
                <a:gd name="T6" fmla="*/ 2147483646 w 433"/>
                <a:gd name="T7" fmla="*/ 2147483646 h 353"/>
                <a:gd name="T8" fmla="*/ 0 w 433"/>
                <a:gd name="T9" fmla="*/ 2147483646 h 353"/>
                <a:gd name="T10" fmla="*/ 0 w 433"/>
                <a:gd name="T11" fmla="*/ 0 h 353"/>
                <a:gd name="T12" fmla="*/ 2147483646 w 433"/>
                <a:gd name="T13" fmla="*/ 0 h 3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33" h="353">
                  <a:moveTo>
                    <a:pt x="433" y="0"/>
                  </a:moveTo>
                  <a:cubicBezTo>
                    <a:pt x="368" y="15"/>
                    <a:pt x="303" y="41"/>
                    <a:pt x="242" y="78"/>
                  </a:cubicBezTo>
                  <a:cubicBezTo>
                    <a:pt x="218" y="92"/>
                    <a:pt x="195" y="108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99" y="184"/>
                    <a:pt x="37" y="261"/>
                    <a:pt x="0" y="35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1A0D9"/>
                </a:gs>
                <a:gs pos="2000">
                  <a:srgbClr val="01A0D9"/>
                </a:gs>
                <a:gs pos="100000">
                  <a:srgbClr val="3EDCF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4741" name="Freeform 17"/>
          <p:cNvSpPr>
            <a:spLocks noEditPoints="1"/>
          </p:cNvSpPr>
          <p:nvPr/>
        </p:nvSpPr>
        <p:spPr bwMode="auto">
          <a:xfrm>
            <a:off x="2979738" y="4287838"/>
            <a:ext cx="3744912" cy="2570162"/>
          </a:xfrm>
          <a:custGeom>
            <a:avLst/>
            <a:gdLst>
              <a:gd name="T0" fmla="*/ 2147483646 w 393"/>
              <a:gd name="T1" fmla="*/ 2147483646 h 269"/>
              <a:gd name="T2" fmla="*/ 0 w 393"/>
              <a:gd name="T3" fmla="*/ 2147483646 h 269"/>
              <a:gd name="T4" fmla="*/ 0 w 393"/>
              <a:gd name="T5" fmla="*/ 2147483646 h 269"/>
              <a:gd name="T6" fmla="*/ 0 w 393"/>
              <a:gd name="T7" fmla="*/ 2147483646 h 269"/>
              <a:gd name="T8" fmla="*/ 0 w 393"/>
              <a:gd name="T9" fmla="*/ 2147483646 h 269"/>
              <a:gd name="T10" fmla="*/ 2147483646 w 393"/>
              <a:gd name="T11" fmla="*/ 2147483646 h 269"/>
              <a:gd name="T12" fmla="*/ 2147483646 w 393"/>
              <a:gd name="T13" fmla="*/ 2147483646 h 269"/>
              <a:gd name="T14" fmla="*/ 2147483646 w 393"/>
              <a:gd name="T15" fmla="*/ 2147483646 h 269"/>
              <a:gd name="T16" fmla="*/ 2147483646 w 393"/>
              <a:gd name="T17" fmla="*/ 0 h 269"/>
              <a:gd name="T18" fmla="*/ 2147483646 w 393"/>
              <a:gd name="T19" fmla="*/ 2147483646 h 269"/>
              <a:gd name="T20" fmla="*/ 2147483646 w 393"/>
              <a:gd name="T21" fmla="*/ 2147483646 h 269"/>
              <a:gd name="T22" fmla="*/ 2147483646 w 393"/>
              <a:gd name="T23" fmla="*/ 2147483646 h 269"/>
              <a:gd name="T24" fmla="*/ 2147483646 w 393"/>
              <a:gd name="T25" fmla="*/ 2147483646 h 269"/>
              <a:gd name="T26" fmla="*/ 2147483646 w 393"/>
              <a:gd name="T27" fmla="*/ 0 h 2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3" h="269">
                <a:moveTo>
                  <a:pt x="173" y="268"/>
                </a:move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9"/>
                  <a:pt x="0" y="269"/>
                  <a:pt x="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1" y="269"/>
                  <a:pt x="173" y="268"/>
                </a:cubicBezTo>
                <a:moveTo>
                  <a:pt x="393" y="0"/>
                </a:moveTo>
                <a:cubicBezTo>
                  <a:pt x="391" y="1"/>
                  <a:pt x="391" y="1"/>
                  <a:pt x="391" y="1"/>
                </a:cubicBezTo>
                <a:cubicBezTo>
                  <a:pt x="391" y="2"/>
                  <a:pt x="391" y="3"/>
                  <a:pt x="391" y="4"/>
                </a:cubicBezTo>
                <a:cubicBezTo>
                  <a:pt x="391" y="3"/>
                  <a:pt x="392" y="3"/>
                  <a:pt x="392" y="2"/>
                </a:cubicBezTo>
                <a:cubicBezTo>
                  <a:pt x="392" y="2"/>
                  <a:pt x="392" y="2"/>
                  <a:pt x="392" y="2"/>
                </a:cubicBezTo>
                <a:cubicBezTo>
                  <a:pt x="393" y="0"/>
                  <a:pt x="393" y="0"/>
                  <a:pt x="393" y="0"/>
                </a:cubicBezTo>
              </a:path>
            </a:pathLst>
          </a:custGeom>
          <a:solidFill>
            <a:srgbClr val="75DC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42" name="Freeform 21"/>
          <p:cNvSpPr>
            <a:spLocks/>
          </p:cNvSpPr>
          <p:nvPr/>
        </p:nvSpPr>
        <p:spPr bwMode="auto">
          <a:xfrm>
            <a:off x="6792913" y="-9525"/>
            <a:ext cx="2427287" cy="5368925"/>
          </a:xfrm>
          <a:custGeom>
            <a:avLst/>
            <a:gdLst>
              <a:gd name="T0" fmla="*/ 2147483646 w 255"/>
              <a:gd name="T1" fmla="*/ 0 h 561"/>
              <a:gd name="T2" fmla="*/ 2147483646 w 255"/>
              <a:gd name="T3" fmla="*/ 2147483646 h 561"/>
              <a:gd name="T4" fmla="*/ 2147483646 w 255"/>
              <a:gd name="T5" fmla="*/ 2147483646 h 561"/>
              <a:gd name="T6" fmla="*/ 2147483646 w 255"/>
              <a:gd name="T7" fmla="*/ 2147483646 h 561"/>
              <a:gd name="T8" fmla="*/ 2147483646 w 255"/>
              <a:gd name="T9" fmla="*/ 2147483646 h 561"/>
              <a:gd name="T10" fmla="*/ 2147483646 w 255"/>
              <a:gd name="T11" fmla="*/ 2147483646 h 561"/>
              <a:gd name="T12" fmla="*/ 2147483646 w 255"/>
              <a:gd name="T13" fmla="*/ 2147483646 h 561"/>
              <a:gd name="T14" fmla="*/ 2147483646 w 255"/>
              <a:gd name="T15" fmla="*/ 2147483646 h 561"/>
              <a:gd name="T16" fmla="*/ 2147483646 w 255"/>
              <a:gd name="T17" fmla="*/ 2147483646 h 561"/>
              <a:gd name="T18" fmla="*/ 2147483646 w 255"/>
              <a:gd name="T19" fmla="*/ 2147483646 h 561"/>
              <a:gd name="T20" fmla="*/ 2147483646 w 255"/>
              <a:gd name="T21" fmla="*/ 2147483646 h 561"/>
              <a:gd name="T22" fmla="*/ 2147483646 w 255"/>
              <a:gd name="T23" fmla="*/ 2147483646 h 561"/>
              <a:gd name="T24" fmla="*/ 2147483646 w 255"/>
              <a:gd name="T25" fmla="*/ 2147483646 h 561"/>
              <a:gd name="T26" fmla="*/ 2147483646 w 255"/>
              <a:gd name="T27" fmla="*/ 2147483646 h 561"/>
              <a:gd name="T28" fmla="*/ 2147483646 w 255"/>
              <a:gd name="T29" fmla="*/ 2147483646 h 561"/>
              <a:gd name="T30" fmla="*/ 2147483646 w 255"/>
              <a:gd name="T31" fmla="*/ 2147483646 h 561"/>
              <a:gd name="T32" fmla="*/ 2147483646 w 255"/>
              <a:gd name="T33" fmla="*/ 2147483646 h 561"/>
              <a:gd name="T34" fmla="*/ 2147483646 w 255"/>
              <a:gd name="T35" fmla="*/ 2147483646 h 561"/>
              <a:gd name="T36" fmla="*/ 2147483646 w 255"/>
              <a:gd name="T37" fmla="*/ 2147483646 h 561"/>
              <a:gd name="T38" fmla="*/ 2147483646 w 255"/>
              <a:gd name="T39" fmla="*/ 2147483646 h 561"/>
              <a:gd name="T40" fmla="*/ 2147483646 w 255"/>
              <a:gd name="T41" fmla="*/ 2147483646 h 561"/>
              <a:gd name="T42" fmla="*/ 2147483646 w 255"/>
              <a:gd name="T43" fmla="*/ 2147483646 h 561"/>
              <a:gd name="T44" fmla="*/ 2147483646 w 255"/>
              <a:gd name="T45" fmla="*/ 2147483646 h 561"/>
              <a:gd name="T46" fmla="*/ 2147483646 w 255"/>
              <a:gd name="T47" fmla="*/ 2147483646 h 561"/>
              <a:gd name="T48" fmla="*/ 2147483646 w 255"/>
              <a:gd name="T49" fmla="*/ 2147483646 h 561"/>
              <a:gd name="T50" fmla="*/ 2147483646 w 255"/>
              <a:gd name="T51" fmla="*/ 2147483646 h 561"/>
              <a:gd name="T52" fmla="*/ 2147483646 w 255"/>
              <a:gd name="T53" fmla="*/ 2147483646 h 561"/>
              <a:gd name="T54" fmla="*/ 2147483646 w 255"/>
              <a:gd name="T55" fmla="*/ 2147483646 h 561"/>
              <a:gd name="T56" fmla="*/ 2147483646 w 255"/>
              <a:gd name="T57" fmla="*/ 2147483646 h 561"/>
              <a:gd name="T58" fmla="*/ 2147483646 w 255"/>
              <a:gd name="T59" fmla="*/ 2147483646 h 561"/>
              <a:gd name="T60" fmla="*/ 2147483646 w 255"/>
              <a:gd name="T61" fmla="*/ 2147483646 h 561"/>
              <a:gd name="T62" fmla="*/ 2147483646 w 255"/>
              <a:gd name="T63" fmla="*/ 2147483646 h 561"/>
              <a:gd name="T64" fmla="*/ 2147483646 w 255"/>
              <a:gd name="T65" fmla="*/ 2147483646 h 561"/>
              <a:gd name="T66" fmla="*/ 2147483646 w 255"/>
              <a:gd name="T67" fmla="*/ 2147483646 h 561"/>
              <a:gd name="T68" fmla="*/ 2147483646 w 255"/>
              <a:gd name="T69" fmla="*/ 2147483646 h 561"/>
              <a:gd name="T70" fmla="*/ 2147483646 w 255"/>
              <a:gd name="T71" fmla="*/ 2147483646 h 561"/>
              <a:gd name="T72" fmla="*/ 2147483646 w 255"/>
              <a:gd name="T73" fmla="*/ 2147483646 h 561"/>
              <a:gd name="T74" fmla="*/ 2147483646 w 255"/>
              <a:gd name="T75" fmla="*/ 2147483646 h 561"/>
              <a:gd name="T76" fmla="*/ 2147483646 w 255"/>
              <a:gd name="T77" fmla="*/ 2147483646 h 561"/>
              <a:gd name="T78" fmla="*/ 2147483646 w 255"/>
              <a:gd name="T79" fmla="*/ 2147483646 h 561"/>
              <a:gd name="T80" fmla="*/ 2147483646 w 255"/>
              <a:gd name="T81" fmla="*/ 2147483646 h 561"/>
              <a:gd name="T82" fmla="*/ 2147483646 w 255"/>
              <a:gd name="T83" fmla="*/ 2147483646 h 561"/>
              <a:gd name="T84" fmla="*/ 0 w 255"/>
              <a:gd name="T85" fmla="*/ 2147483646 h 561"/>
              <a:gd name="T86" fmla="*/ 2147483646 w 255"/>
              <a:gd name="T87" fmla="*/ 0 h 561"/>
              <a:gd name="T88" fmla="*/ 2147483646 w 255"/>
              <a:gd name="T89" fmla="*/ 0 h 56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55" h="561">
                <a:moveTo>
                  <a:pt x="255" y="0"/>
                </a:moveTo>
                <a:cubicBezTo>
                  <a:pt x="255" y="1"/>
                  <a:pt x="255" y="2"/>
                  <a:pt x="255" y="3"/>
                </a:cubicBezTo>
                <a:cubicBezTo>
                  <a:pt x="255" y="5"/>
                  <a:pt x="255" y="8"/>
                  <a:pt x="255" y="10"/>
                </a:cubicBezTo>
                <a:cubicBezTo>
                  <a:pt x="255" y="12"/>
                  <a:pt x="255" y="14"/>
                  <a:pt x="255" y="17"/>
                </a:cubicBezTo>
                <a:cubicBezTo>
                  <a:pt x="255" y="20"/>
                  <a:pt x="254" y="23"/>
                  <a:pt x="254" y="26"/>
                </a:cubicBezTo>
                <a:cubicBezTo>
                  <a:pt x="254" y="28"/>
                  <a:pt x="254" y="31"/>
                  <a:pt x="254" y="34"/>
                </a:cubicBezTo>
                <a:cubicBezTo>
                  <a:pt x="253" y="36"/>
                  <a:pt x="253" y="37"/>
                  <a:pt x="253" y="39"/>
                </a:cubicBezTo>
                <a:cubicBezTo>
                  <a:pt x="253" y="41"/>
                  <a:pt x="253" y="44"/>
                  <a:pt x="253" y="46"/>
                </a:cubicBezTo>
                <a:cubicBezTo>
                  <a:pt x="252" y="51"/>
                  <a:pt x="251" y="56"/>
                  <a:pt x="251" y="61"/>
                </a:cubicBezTo>
                <a:cubicBezTo>
                  <a:pt x="251" y="63"/>
                  <a:pt x="250" y="66"/>
                  <a:pt x="250" y="68"/>
                </a:cubicBezTo>
                <a:cubicBezTo>
                  <a:pt x="250" y="70"/>
                  <a:pt x="249" y="73"/>
                  <a:pt x="249" y="75"/>
                </a:cubicBezTo>
                <a:cubicBezTo>
                  <a:pt x="249" y="79"/>
                  <a:pt x="248" y="82"/>
                  <a:pt x="247" y="86"/>
                </a:cubicBezTo>
                <a:cubicBezTo>
                  <a:pt x="247" y="89"/>
                  <a:pt x="246" y="92"/>
                  <a:pt x="246" y="95"/>
                </a:cubicBezTo>
                <a:cubicBezTo>
                  <a:pt x="244" y="108"/>
                  <a:pt x="241" y="121"/>
                  <a:pt x="238" y="134"/>
                </a:cubicBezTo>
                <a:cubicBezTo>
                  <a:pt x="238" y="137"/>
                  <a:pt x="237" y="139"/>
                  <a:pt x="236" y="142"/>
                </a:cubicBezTo>
                <a:cubicBezTo>
                  <a:pt x="235" y="147"/>
                  <a:pt x="234" y="152"/>
                  <a:pt x="233" y="157"/>
                </a:cubicBezTo>
                <a:cubicBezTo>
                  <a:pt x="232" y="159"/>
                  <a:pt x="231" y="162"/>
                  <a:pt x="231" y="164"/>
                </a:cubicBezTo>
                <a:cubicBezTo>
                  <a:pt x="230" y="166"/>
                  <a:pt x="229" y="169"/>
                  <a:pt x="229" y="171"/>
                </a:cubicBezTo>
                <a:cubicBezTo>
                  <a:pt x="223" y="191"/>
                  <a:pt x="217" y="211"/>
                  <a:pt x="210" y="231"/>
                </a:cubicBezTo>
                <a:cubicBezTo>
                  <a:pt x="209" y="233"/>
                  <a:pt x="208" y="236"/>
                  <a:pt x="207" y="238"/>
                </a:cubicBezTo>
                <a:cubicBezTo>
                  <a:pt x="204" y="246"/>
                  <a:pt x="201" y="253"/>
                  <a:pt x="198" y="261"/>
                </a:cubicBezTo>
                <a:cubicBezTo>
                  <a:pt x="197" y="263"/>
                  <a:pt x="196" y="266"/>
                  <a:pt x="195" y="268"/>
                </a:cubicBezTo>
                <a:cubicBezTo>
                  <a:pt x="194" y="271"/>
                  <a:pt x="193" y="274"/>
                  <a:pt x="191" y="278"/>
                </a:cubicBezTo>
                <a:cubicBezTo>
                  <a:pt x="191" y="279"/>
                  <a:pt x="190" y="281"/>
                  <a:pt x="189" y="283"/>
                </a:cubicBezTo>
                <a:cubicBezTo>
                  <a:pt x="185" y="293"/>
                  <a:pt x="180" y="302"/>
                  <a:pt x="176" y="312"/>
                </a:cubicBezTo>
                <a:cubicBezTo>
                  <a:pt x="174" y="317"/>
                  <a:pt x="171" y="322"/>
                  <a:pt x="169" y="326"/>
                </a:cubicBezTo>
                <a:cubicBezTo>
                  <a:pt x="163" y="339"/>
                  <a:pt x="157" y="350"/>
                  <a:pt x="150" y="362"/>
                </a:cubicBezTo>
                <a:cubicBezTo>
                  <a:pt x="149" y="364"/>
                  <a:pt x="148" y="366"/>
                  <a:pt x="147" y="368"/>
                </a:cubicBezTo>
                <a:cubicBezTo>
                  <a:pt x="135" y="389"/>
                  <a:pt x="122" y="411"/>
                  <a:pt x="108" y="431"/>
                </a:cubicBezTo>
                <a:cubicBezTo>
                  <a:pt x="106" y="434"/>
                  <a:pt x="105" y="436"/>
                  <a:pt x="103" y="438"/>
                </a:cubicBezTo>
                <a:cubicBezTo>
                  <a:pt x="102" y="440"/>
                  <a:pt x="100" y="442"/>
                  <a:pt x="99" y="445"/>
                </a:cubicBezTo>
                <a:cubicBezTo>
                  <a:pt x="97" y="447"/>
                  <a:pt x="96" y="449"/>
                  <a:pt x="94" y="451"/>
                </a:cubicBezTo>
                <a:cubicBezTo>
                  <a:pt x="93" y="453"/>
                  <a:pt x="91" y="455"/>
                  <a:pt x="90" y="457"/>
                </a:cubicBezTo>
                <a:cubicBezTo>
                  <a:pt x="83" y="467"/>
                  <a:pt x="75" y="477"/>
                  <a:pt x="68" y="486"/>
                </a:cubicBezTo>
                <a:cubicBezTo>
                  <a:pt x="66" y="489"/>
                  <a:pt x="64" y="491"/>
                  <a:pt x="62" y="494"/>
                </a:cubicBezTo>
                <a:cubicBezTo>
                  <a:pt x="60" y="496"/>
                  <a:pt x="58" y="499"/>
                  <a:pt x="56" y="502"/>
                </a:cubicBezTo>
                <a:cubicBezTo>
                  <a:pt x="54" y="504"/>
                  <a:pt x="52" y="506"/>
                  <a:pt x="50" y="508"/>
                </a:cubicBezTo>
                <a:cubicBezTo>
                  <a:pt x="49" y="510"/>
                  <a:pt x="48" y="511"/>
                  <a:pt x="47" y="512"/>
                </a:cubicBezTo>
                <a:cubicBezTo>
                  <a:pt x="41" y="519"/>
                  <a:pt x="35" y="526"/>
                  <a:pt x="29" y="532"/>
                </a:cubicBezTo>
                <a:cubicBezTo>
                  <a:pt x="26" y="535"/>
                  <a:pt x="24" y="537"/>
                  <a:pt x="22" y="540"/>
                </a:cubicBezTo>
                <a:cubicBezTo>
                  <a:pt x="19" y="542"/>
                  <a:pt x="17" y="545"/>
                  <a:pt x="15" y="547"/>
                </a:cubicBezTo>
                <a:cubicBezTo>
                  <a:pt x="10" y="552"/>
                  <a:pt x="6" y="556"/>
                  <a:pt x="1" y="560"/>
                </a:cubicBezTo>
                <a:cubicBezTo>
                  <a:pt x="0" y="561"/>
                  <a:pt x="0" y="561"/>
                  <a:pt x="0" y="561"/>
                </a:cubicBezTo>
                <a:cubicBezTo>
                  <a:pt x="143" y="387"/>
                  <a:pt x="205" y="204"/>
                  <a:pt x="164" y="0"/>
                </a:cubicBezTo>
                <a:lnTo>
                  <a:pt x="255" y="0"/>
                </a:lnTo>
                <a:close/>
              </a:path>
            </a:pathLst>
          </a:custGeom>
          <a:gradFill rotWithShape="1">
            <a:gsLst>
              <a:gs pos="0">
                <a:srgbClr val="01A0D9"/>
              </a:gs>
              <a:gs pos="2000">
                <a:srgbClr val="01A0D9"/>
              </a:gs>
              <a:gs pos="100000">
                <a:srgbClr val="3EDCF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5"/>
          <p:cNvSpPr>
            <a:spLocks/>
          </p:cNvSpPr>
          <p:nvPr/>
        </p:nvSpPr>
        <p:spPr bwMode="auto">
          <a:xfrm>
            <a:off x="1845420" y="4089614"/>
            <a:ext cx="5870395" cy="2759550"/>
          </a:xfrm>
          <a:custGeom>
            <a:avLst/>
            <a:gdLst>
              <a:gd name="T0" fmla="*/ 616 w 616"/>
              <a:gd name="T1" fmla="*/ 0 h 289"/>
              <a:gd name="T2" fmla="*/ 0 w 616"/>
              <a:gd name="T3" fmla="*/ 289 h 289"/>
              <a:gd name="T4" fmla="*/ 391 w 616"/>
              <a:gd name="T5" fmla="*/ 289 h 289"/>
              <a:gd name="T6" fmla="*/ 616 w 616"/>
              <a:gd name="T7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6" h="289">
                <a:moveTo>
                  <a:pt x="616" y="0"/>
                </a:moveTo>
                <a:cubicBezTo>
                  <a:pt x="437" y="263"/>
                  <a:pt x="0" y="289"/>
                  <a:pt x="0" y="289"/>
                </a:cubicBezTo>
                <a:cubicBezTo>
                  <a:pt x="391" y="289"/>
                  <a:pt x="391" y="289"/>
                  <a:pt x="391" y="289"/>
                </a:cubicBezTo>
                <a:cubicBezTo>
                  <a:pt x="391" y="289"/>
                  <a:pt x="591" y="207"/>
                  <a:pt x="616" y="0"/>
                </a:cubicBezTo>
              </a:path>
            </a:pathLst>
          </a:custGeom>
          <a:gradFill flip="none" rotWithShape="1">
            <a:gsLst>
              <a:gs pos="100000">
                <a:schemeClr val="bg1">
                  <a:alpha val="79000"/>
                </a:schemeClr>
              </a:gs>
              <a:gs pos="39000">
                <a:srgbClr val="D1F8FF"/>
              </a:gs>
            </a:gsLst>
            <a:lin ang="8100000" scaled="1"/>
            <a:tileRect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>
            <a:off x="3998913" y="4327525"/>
            <a:ext cx="3727450" cy="2520950"/>
          </a:xfrm>
          <a:custGeom>
            <a:avLst/>
            <a:gdLst>
              <a:gd name="T0" fmla="*/ 391 w 391"/>
              <a:gd name="T1" fmla="*/ 0 h 264"/>
              <a:gd name="T2" fmla="*/ 170 w 391"/>
              <a:gd name="T3" fmla="*/ 264 h 264"/>
              <a:gd name="T4" fmla="*/ 0 w 391"/>
              <a:gd name="T5" fmla="*/ 264 h 264"/>
              <a:gd name="T6" fmla="*/ 391 w 391"/>
              <a:gd name="T7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1" h="264">
                <a:moveTo>
                  <a:pt x="391" y="0"/>
                </a:moveTo>
                <a:cubicBezTo>
                  <a:pt x="354" y="188"/>
                  <a:pt x="170" y="264"/>
                  <a:pt x="170" y="264"/>
                </a:cubicBezTo>
                <a:cubicBezTo>
                  <a:pt x="0" y="264"/>
                  <a:pt x="0" y="264"/>
                  <a:pt x="0" y="264"/>
                </a:cubicBezTo>
                <a:cubicBezTo>
                  <a:pt x="154" y="246"/>
                  <a:pt x="291" y="139"/>
                  <a:pt x="391" y="0"/>
                </a:cubicBezTo>
              </a:path>
            </a:pathLst>
          </a:custGeom>
          <a:gradFill>
            <a:gsLst>
              <a:gs pos="64000">
                <a:schemeClr val="bg1"/>
              </a:gs>
              <a:gs pos="2000">
                <a:srgbClr val="EBFCFF"/>
              </a:gs>
            </a:gsLst>
            <a:lin ang="0" scaled="1"/>
          </a:gra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5772150" y="3390900"/>
            <a:ext cx="2647950" cy="2684463"/>
          </a:xfrm>
          <a:custGeom>
            <a:avLst/>
            <a:gdLst>
              <a:gd name="T0" fmla="*/ 115 w 278"/>
              <a:gd name="T1" fmla="*/ 268 h 281"/>
              <a:gd name="T2" fmla="*/ 13 w 278"/>
              <a:gd name="T3" fmla="*/ 165 h 281"/>
              <a:gd name="T4" fmla="*/ 13 w 278"/>
              <a:gd name="T5" fmla="*/ 116 h 281"/>
              <a:gd name="T6" fmla="*/ 115 w 278"/>
              <a:gd name="T7" fmla="*/ 13 h 281"/>
              <a:gd name="T8" fmla="*/ 163 w 278"/>
              <a:gd name="T9" fmla="*/ 13 h 281"/>
              <a:gd name="T10" fmla="*/ 265 w 278"/>
              <a:gd name="T11" fmla="*/ 116 h 281"/>
              <a:gd name="T12" fmla="*/ 265 w 278"/>
              <a:gd name="T13" fmla="*/ 165 h 281"/>
              <a:gd name="T14" fmla="*/ 163 w 278"/>
              <a:gd name="T15" fmla="*/ 268 h 281"/>
              <a:gd name="T16" fmla="*/ 115 w 278"/>
              <a:gd name="T17" fmla="*/ 26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81">
                <a:moveTo>
                  <a:pt x="115" y="268"/>
                </a:moveTo>
                <a:cubicBezTo>
                  <a:pt x="13" y="165"/>
                  <a:pt x="13" y="165"/>
                  <a:pt x="13" y="165"/>
                </a:cubicBezTo>
                <a:cubicBezTo>
                  <a:pt x="0" y="151"/>
                  <a:pt x="0" y="130"/>
                  <a:pt x="13" y="116"/>
                </a:cubicBezTo>
                <a:cubicBezTo>
                  <a:pt x="115" y="13"/>
                  <a:pt x="115" y="13"/>
                  <a:pt x="115" y="13"/>
                </a:cubicBezTo>
                <a:cubicBezTo>
                  <a:pt x="128" y="0"/>
                  <a:pt x="150" y="0"/>
                  <a:pt x="163" y="13"/>
                </a:cubicBezTo>
                <a:cubicBezTo>
                  <a:pt x="265" y="116"/>
                  <a:pt x="265" y="116"/>
                  <a:pt x="265" y="116"/>
                </a:cubicBezTo>
                <a:cubicBezTo>
                  <a:pt x="278" y="130"/>
                  <a:pt x="278" y="151"/>
                  <a:pt x="265" y="165"/>
                </a:cubicBezTo>
                <a:cubicBezTo>
                  <a:pt x="163" y="268"/>
                  <a:pt x="163" y="268"/>
                  <a:pt x="163" y="268"/>
                </a:cubicBezTo>
                <a:cubicBezTo>
                  <a:pt x="150" y="281"/>
                  <a:pt x="128" y="281"/>
                  <a:pt x="115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6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4748" name="Freeform 24"/>
          <p:cNvSpPr>
            <a:spLocks/>
          </p:cNvSpPr>
          <p:nvPr/>
        </p:nvSpPr>
        <p:spPr bwMode="auto">
          <a:xfrm>
            <a:off x="5610225" y="3382963"/>
            <a:ext cx="2649538" cy="2692400"/>
          </a:xfrm>
          <a:custGeom>
            <a:avLst/>
            <a:gdLst>
              <a:gd name="T0" fmla="*/ 2147483646 w 278"/>
              <a:gd name="T1" fmla="*/ 2147483646 h 282"/>
              <a:gd name="T2" fmla="*/ 2147483646 w 278"/>
              <a:gd name="T3" fmla="*/ 2147483646 h 282"/>
              <a:gd name="T4" fmla="*/ 2147483646 w 278"/>
              <a:gd name="T5" fmla="*/ 2147483646 h 282"/>
              <a:gd name="T6" fmla="*/ 2147483646 w 278"/>
              <a:gd name="T7" fmla="*/ 2147483646 h 282"/>
              <a:gd name="T8" fmla="*/ 2147483646 w 278"/>
              <a:gd name="T9" fmla="*/ 2147483646 h 282"/>
              <a:gd name="T10" fmla="*/ 2147483646 w 278"/>
              <a:gd name="T11" fmla="*/ 2147483646 h 282"/>
              <a:gd name="T12" fmla="*/ 2147483646 w 278"/>
              <a:gd name="T13" fmla="*/ 2147483646 h 282"/>
              <a:gd name="T14" fmla="*/ 2147483646 w 278"/>
              <a:gd name="T15" fmla="*/ 2147483646 h 282"/>
              <a:gd name="T16" fmla="*/ 2147483646 w 278"/>
              <a:gd name="T17" fmla="*/ 2147483646 h 28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8" h="282">
                <a:moveTo>
                  <a:pt x="115" y="268"/>
                </a:moveTo>
                <a:cubicBezTo>
                  <a:pt x="13" y="165"/>
                  <a:pt x="13" y="165"/>
                  <a:pt x="13" y="165"/>
                </a:cubicBezTo>
                <a:cubicBezTo>
                  <a:pt x="0" y="152"/>
                  <a:pt x="0" y="130"/>
                  <a:pt x="13" y="117"/>
                </a:cubicBezTo>
                <a:cubicBezTo>
                  <a:pt x="115" y="14"/>
                  <a:pt x="115" y="14"/>
                  <a:pt x="115" y="14"/>
                </a:cubicBezTo>
                <a:cubicBezTo>
                  <a:pt x="128" y="0"/>
                  <a:pt x="150" y="0"/>
                  <a:pt x="163" y="14"/>
                </a:cubicBezTo>
                <a:cubicBezTo>
                  <a:pt x="265" y="117"/>
                  <a:pt x="265" y="117"/>
                  <a:pt x="265" y="117"/>
                </a:cubicBezTo>
                <a:cubicBezTo>
                  <a:pt x="278" y="130"/>
                  <a:pt x="278" y="152"/>
                  <a:pt x="265" y="165"/>
                </a:cubicBezTo>
                <a:cubicBezTo>
                  <a:pt x="163" y="268"/>
                  <a:pt x="163" y="268"/>
                  <a:pt x="163" y="268"/>
                </a:cubicBezTo>
                <a:cubicBezTo>
                  <a:pt x="150" y="282"/>
                  <a:pt x="128" y="282"/>
                  <a:pt x="115" y="268"/>
                </a:cubicBezTo>
                <a:close/>
              </a:path>
            </a:pathLst>
          </a:custGeom>
          <a:gradFill rotWithShape="1">
            <a:gsLst>
              <a:gs pos="0">
                <a:srgbClr val="3EDCFC"/>
              </a:gs>
              <a:gs pos="84000">
                <a:srgbClr val="01A0D9"/>
              </a:gs>
              <a:gs pos="100000">
                <a:srgbClr val="01A0D9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973031" y="4175165"/>
            <a:ext cx="1923924" cy="11079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Distribución</a:t>
            </a:r>
          </a:p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Por Grupos</a:t>
            </a:r>
          </a:p>
          <a:p>
            <a:pPr algn="ctr">
              <a:defRPr/>
            </a:pPr>
            <a:r>
              <a:rPr lang="es-ES" sz="2200" spc="200" dirty="0">
                <a:ln w="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de Edad</a:t>
            </a:r>
          </a:p>
        </p:txBody>
      </p:sp>
      <p:grpSp>
        <p:nvGrpSpPr>
          <p:cNvPr id="21" name="Group 51"/>
          <p:cNvGrpSpPr>
            <a:grpSpLocks/>
          </p:cNvGrpSpPr>
          <p:nvPr/>
        </p:nvGrpSpPr>
        <p:grpSpPr bwMode="auto">
          <a:xfrm>
            <a:off x="6259326" y="1257300"/>
            <a:ext cx="5813612" cy="1046163"/>
            <a:chOff x="263877" y="1189211"/>
            <a:chExt cx="5813100" cy="1046406"/>
          </a:xfrm>
        </p:grpSpPr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263877" y="1736862"/>
              <a:ext cx="2859112" cy="498755"/>
            </a:xfrm>
            <a:custGeom>
              <a:avLst/>
              <a:gdLst>
                <a:gd name="T0" fmla="*/ 16 w 968"/>
                <a:gd name="T1" fmla="*/ 128 h 168"/>
                <a:gd name="T2" fmla="*/ 952 w 968"/>
                <a:gd name="T3" fmla="*/ 168 h 168"/>
                <a:gd name="T4" fmla="*/ 968 w 968"/>
                <a:gd name="T5" fmla="*/ 152 h 168"/>
                <a:gd name="T6" fmla="*/ 968 w 968"/>
                <a:gd name="T7" fmla="*/ 16 h 168"/>
                <a:gd name="T8" fmla="*/ 952 w 968"/>
                <a:gd name="T9" fmla="*/ 0 h 168"/>
                <a:gd name="T10" fmla="*/ 16 w 968"/>
                <a:gd name="T11" fmla="*/ 0 h 168"/>
                <a:gd name="T12" fmla="*/ 0 w 968"/>
                <a:gd name="T13" fmla="*/ 16 h 168"/>
                <a:gd name="T14" fmla="*/ 0 w 968"/>
                <a:gd name="T15" fmla="*/ 112 h 168"/>
                <a:gd name="T16" fmla="*/ 16 w 968"/>
                <a:gd name="T17" fmla="*/ 1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8" h="168">
                  <a:moveTo>
                    <a:pt x="16" y="128"/>
                  </a:moveTo>
                  <a:cubicBezTo>
                    <a:pt x="952" y="168"/>
                    <a:pt x="952" y="168"/>
                    <a:pt x="952" y="168"/>
                  </a:cubicBezTo>
                  <a:cubicBezTo>
                    <a:pt x="961" y="168"/>
                    <a:pt x="968" y="161"/>
                    <a:pt x="968" y="152"/>
                  </a:cubicBezTo>
                  <a:cubicBezTo>
                    <a:pt x="968" y="16"/>
                    <a:pt x="968" y="16"/>
                    <a:pt x="968" y="16"/>
                  </a:cubicBezTo>
                  <a:cubicBezTo>
                    <a:pt x="968" y="8"/>
                    <a:pt x="961" y="0"/>
                    <a:pt x="95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8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8" y="128"/>
                    <a:pt x="16" y="128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109CC2"/>
                </a:gs>
                <a:gs pos="0">
                  <a:srgbClr val="21C0EC">
                    <a:alpha val="0"/>
                  </a:srgbClr>
                </a:gs>
              </a:gsLst>
              <a:lin ang="10800000" scaled="0"/>
              <a:tileRect/>
            </a:gra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263877" y="1189211"/>
              <a:ext cx="2858836" cy="903498"/>
            </a:xfrm>
            <a:custGeom>
              <a:avLst/>
              <a:gdLst>
                <a:gd name="T0" fmla="*/ 952 w 968"/>
                <a:gd name="T1" fmla="*/ 304 h 304"/>
                <a:gd name="T2" fmla="*/ 16 w 968"/>
                <a:gd name="T3" fmla="*/ 304 h 304"/>
                <a:gd name="T4" fmla="*/ 0 w 968"/>
                <a:gd name="T5" fmla="*/ 288 h 304"/>
                <a:gd name="T6" fmla="*/ 0 w 968"/>
                <a:gd name="T7" fmla="*/ 16 h 304"/>
                <a:gd name="T8" fmla="*/ 16 w 968"/>
                <a:gd name="T9" fmla="*/ 0 h 304"/>
                <a:gd name="T10" fmla="*/ 952 w 968"/>
                <a:gd name="T11" fmla="*/ 0 h 304"/>
                <a:gd name="T12" fmla="*/ 968 w 968"/>
                <a:gd name="T13" fmla="*/ 16 h 304"/>
                <a:gd name="T14" fmla="*/ 968 w 968"/>
                <a:gd name="T15" fmla="*/ 288 h 304"/>
                <a:gd name="T16" fmla="*/ 952 w 968"/>
                <a:gd name="T17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8" h="304">
                  <a:moveTo>
                    <a:pt x="952" y="304"/>
                  </a:moveTo>
                  <a:cubicBezTo>
                    <a:pt x="16" y="304"/>
                    <a:pt x="16" y="304"/>
                    <a:pt x="16" y="304"/>
                  </a:cubicBezTo>
                  <a:cubicBezTo>
                    <a:pt x="8" y="304"/>
                    <a:pt x="0" y="297"/>
                    <a:pt x="0" y="28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8" y="0"/>
                    <a:pt x="16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961" y="0"/>
                    <a:pt x="968" y="8"/>
                    <a:pt x="968" y="16"/>
                  </a:cubicBezTo>
                  <a:cubicBezTo>
                    <a:pt x="968" y="288"/>
                    <a:pt x="968" y="288"/>
                    <a:pt x="968" y="288"/>
                  </a:cubicBezTo>
                  <a:cubicBezTo>
                    <a:pt x="968" y="297"/>
                    <a:pt x="961" y="304"/>
                    <a:pt x="952" y="30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BFCFF"/>
                </a:gs>
                <a:gs pos="0">
                  <a:schemeClr val="bg1"/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4" name="Rectangle 50"/>
            <p:cNvSpPr/>
            <p:nvPr/>
          </p:nvSpPr>
          <p:spPr>
            <a:xfrm>
              <a:off x="505430" y="1294201"/>
              <a:ext cx="5571547" cy="83119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spc="200" dirty="0">
                  <a:ln w="0">
                    <a:noFill/>
                  </a:ln>
                  <a:solidFill>
                    <a:srgbClr val="27C5EF"/>
                  </a:solidFill>
                  <a:latin typeface="Impact" panose="020B0806030902050204" pitchFamily="34" charset="0"/>
                </a:rPr>
                <a:t>DEMOGRAFIA MEDICA CASTILLA Y LEON</a:t>
              </a:r>
            </a:p>
            <a:p>
              <a:pPr algn="ctr">
                <a:defRPr/>
              </a:pPr>
              <a:r>
                <a:rPr lang="es-ES" sz="2400" spc="200" dirty="0">
                  <a:ln w="0">
                    <a:noFill/>
                  </a:ln>
                  <a:solidFill>
                    <a:srgbClr val="27C5EF"/>
                  </a:solidFill>
                  <a:latin typeface="Impact" panose="020B0806030902050204" pitchFamily="34" charset="0"/>
                </a:rPr>
                <a:t>(2019 – 2024)</a:t>
              </a:r>
              <a:endParaRPr lang="en-US" sz="2400" spc="200" dirty="0">
                <a:ln w="0">
                  <a:noFill/>
                </a:ln>
                <a:solidFill>
                  <a:srgbClr val="27C5E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Freeform 31"/>
          <p:cNvSpPr>
            <a:spLocks/>
          </p:cNvSpPr>
          <p:nvPr/>
        </p:nvSpPr>
        <p:spPr bwMode="auto">
          <a:xfrm>
            <a:off x="7824192" y="5588000"/>
            <a:ext cx="628650" cy="684212"/>
          </a:xfrm>
          <a:custGeom>
            <a:avLst/>
            <a:gdLst>
              <a:gd name="T0" fmla="*/ 2147483646 w 515"/>
              <a:gd name="T1" fmla="*/ 2147483646 h 755"/>
              <a:gd name="T2" fmla="*/ 0 w 515"/>
              <a:gd name="T3" fmla="*/ 2147483646 h 755"/>
              <a:gd name="T4" fmla="*/ 0 w 515"/>
              <a:gd name="T5" fmla="*/ 0 h 755"/>
              <a:gd name="T6" fmla="*/ 2147483646 w 515"/>
              <a:gd name="T7" fmla="*/ 0 h 755"/>
              <a:gd name="T8" fmla="*/ 2147483646 w 515"/>
              <a:gd name="T9" fmla="*/ 2147483646 h 755"/>
              <a:gd name="T10" fmla="*/ 2147483646 w 515"/>
              <a:gd name="T11" fmla="*/ 2147483646 h 755"/>
              <a:gd name="T12" fmla="*/ 2147483646 w 515"/>
              <a:gd name="T13" fmla="*/ 2147483646 h 755"/>
              <a:gd name="T14" fmla="*/ 2147483646 w 515"/>
              <a:gd name="T15" fmla="*/ 2147483646 h 755"/>
              <a:gd name="T16" fmla="*/ 2147483646 w 515"/>
              <a:gd name="T17" fmla="*/ 2147483646 h 755"/>
              <a:gd name="T18" fmla="*/ 2147483646 w 515"/>
              <a:gd name="T19" fmla="*/ 2147483646 h 755"/>
              <a:gd name="T20" fmla="*/ 2147483646 w 515"/>
              <a:gd name="T21" fmla="*/ 2147483646 h 7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15" h="755">
                <a:moveTo>
                  <a:pt x="189" y="755"/>
                </a:moveTo>
                <a:lnTo>
                  <a:pt x="0" y="755"/>
                </a:lnTo>
                <a:lnTo>
                  <a:pt x="0" y="0"/>
                </a:lnTo>
                <a:lnTo>
                  <a:pt x="515" y="0"/>
                </a:lnTo>
                <a:lnTo>
                  <a:pt x="515" y="234"/>
                </a:lnTo>
                <a:lnTo>
                  <a:pt x="457" y="234"/>
                </a:lnTo>
                <a:lnTo>
                  <a:pt x="457" y="58"/>
                </a:lnTo>
                <a:lnTo>
                  <a:pt x="57" y="58"/>
                </a:lnTo>
                <a:lnTo>
                  <a:pt x="57" y="697"/>
                </a:lnTo>
                <a:lnTo>
                  <a:pt x="189" y="697"/>
                </a:lnTo>
                <a:lnTo>
                  <a:pt x="189" y="755"/>
                </a:lnTo>
                <a:close/>
              </a:path>
            </a:pathLst>
          </a:custGeom>
          <a:solidFill>
            <a:srgbClr val="92E3FC">
              <a:alpha val="8588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Rectangle 49"/>
          <p:cNvSpPr/>
          <p:nvPr/>
        </p:nvSpPr>
        <p:spPr>
          <a:xfrm>
            <a:off x="8040216" y="5796131"/>
            <a:ext cx="3744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000" b="1" dirty="0"/>
              <a:t>CONSEJO DE COLEGIOS OFICIALES DE MEDICOS DE CASTILLA Y LEON</a:t>
            </a:r>
            <a:endParaRPr lang="en-US" sz="2000" spc="200" dirty="0">
              <a:ln w="0">
                <a:noFill/>
              </a:ln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25601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6316" y="1753008"/>
            <a:ext cx="5954646" cy="41030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63" y="1758131"/>
            <a:ext cx="5977129" cy="4068000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GRUPOS DE EDAD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08374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6316" y="1753008"/>
            <a:ext cx="5954646" cy="41030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63" y="1758131"/>
            <a:ext cx="5977129" cy="4068000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GRUPOS DE EDAD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curvada hacia abajo 8"/>
          <p:cNvSpPr/>
          <p:nvPr/>
        </p:nvSpPr>
        <p:spPr>
          <a:xfrm rot="401602" flipV="1">
            <a:off x="4209056" y="4348957"/>
            <a:ext cx="6016463" cy="1334573"/>
          </a:xfrm>
          <a:prstGeom prst="curvedDownArrow">
            <a:avLst>
              <a:gd name="adj1" fmla="val 18022"/>
              <a:gd name="adj2" fmla="val 36616"/>
              <a:gd name="adj3" fmla="val 25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764626" y="5856070"/>
            <a:ext cx="2883979" cy="307777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≥55 años: ↓5,7pp ( 46,2% </a:t>
            </a:r>
            <a:r>
              <a:rPr lang="es-ES" sz="1400" b="1" dirty="0">
                <a:solidFill>
                  <a:schemeClr val="bg1"/>
                </a:solidFill>
                <a:sym typeface="Symbol" panose="05050102010706020507" pitchFamily="18" charset="2"/>
              </a:rPr>
              <a:t> 40,5%)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18" name="Flecha curvada hacia abajo 17"/>
          <p:cNvSpPr/>
          <p:nvPr/>
        </p:nvSpPr>
        <p:spPr>
          <a:xfrm rot="401602">
            <a:off x="975066" y="2701260"/>
            <a:ext cx="6376342" cy="1311442"/>
          </a:xfrm>
          <a:prstGeom prst="curvedDownArrow">
            <a:avLst>
              <a:gd name="adj1" fmla="val 18022"/>
              <a:gd name="adj2" fmla="val 36616"/>
              <a:gd name="adj3" fmla="val 25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351584" y="5888771"/>
            <a:ext cx="262934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/>
              <a:t>&lt;35 años: ↑9,2pp (9% </a:t>
            </a:r>
            <a:r>
              <a:rPr lang="es-ES" sz="1400" b="1" dirty="0">
                <a:sym typeface="Symbol" panose="05050102010706020507" pitchFamily="18" charset="2"/>
              </a:rPr>
              <a:t> 18,2%)</a:t>
            </a:r>
            <a:endParaRPr lang="es-ES" sz="1400" b="1" dirty="0"/>
          </a:p>
        </p:txBody>
      </p:sp>
    </p:spTree>
    <p:extLst>
      <p:ext uri="{BB962C8B-B14F-4D97-AF65-F5344CB8AC3E}">
        <p14:creationId xmlns:p14="http://schemas.microsoft.com/office/powerpoint/2010/main" val="69018280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8192" y="1314323"/>
            <a:ext cx="9192344" cy="4772961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DISTRIBUCION POR GRUPOS DE EDAD</a:t>
            </a:r>
          </a:p>
        </p:txBody>
      </p:sp>
      <p:sp>
        <p:nvSpPr>
          <p:cNvPr id="14" name="15 CuadroTexto"/>
          <p:cNvSpPr txBox="1"/>
          <p:nvPr/>
        </p:nvSpPr>
        <p:spPr>
          <a:xfrm>
            <a:off x="1487488" y="6104329"/>
            <a:ext cx="9289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Ene 3-2019, Feb 22-022, Oct 1-2024, Jul 27-2026 (</a:t>
            </a:r>
            <a:r>
              <a:rPr lang="es-ES" sz="1000" b="1" i="1" dirty="0">
                <a:hlinkClick r:id="rId3"/>
              </a:rPr>
              <a:t>http://www.colegiosmedicoscastillayleon.com/</a:t>
            </a:r>
            <a:r>
              <a:rPr lang="es-ES" sz="1000" b="1" i="1" dirty="0"/>
              <a:t>) </a:t>
            </a:r>
            <a:r>
              <a:rPr lang="es-ES" sz="1000" i="1" dirty="0"/>
              <a:t>Estimación a partir de los campos “fecha Nacimiento” (2019: n=10.749, 2024: n=12.159). Se han excluido MIRes y Jubilados</a:t>
            </a:r>
          </a:p>
        </p:txBody>
      </p:sp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9264352" y="2863406"/>
            <a:ext cx="1152000" cy="52322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(+11,2%)</a:t>
            </a:r>
          </a:p>
          <a:p>
            <a:pPr algn="ctr"/>
            <a:r>
              <a:rPr lang="es-ES" sz="1400" b="1" dirty="0">
                <a:solidFill>
                  <a:schemeClr val="bg1"/>
                </a:solidFill>
              </a:rPr>
              <a:t>+1435 MDs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608168" y="1856819"/>
            <a:ext cx="1152000" cy="52322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(-16,5pp)</a:t>
            </a:r>
          </a:p>
          <a:p>
            <a:pPr algn="ctr"/>
            <a:r>
              <a:rPr lang="es-ES" sz="1400" b="1" dirty="0">
                <a:solidFill>
                  <a:schemeClr val="bg1"/>
                </a:solidFill>
              </a:rPr>
              <a:t>-1447 MDs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2735453" y="2864605"/>
            <a:ext cx="115200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(+8,5pp)</a:t>
            </a:r>
          </a:p>
          <a:p>
            <a:pPr algn="ctr"/>
            <a:r>
              <a:rPr lang="es-ES" sz="1400" b="1" dirty="0">
                <a:solidFill>
                  <a:schemeClr val="bg1"/>
                </a:solidFill>
              </a:rPr>
              <a:t>+1161 MDs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951984" y="2864605"/>
            <a:ext cx="1152000" cy="52322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(-4,7pp)</a:t>
            </a:r>
          </a:p>
          <a:p>
            <a:pPr algn="ctr"/>
            <a:r>
              <a:rPr lang="es-ES" sz="1400" b="1" dirty="0">
                <a:solidFill>
                  <a:schemeClr val="bg1"/>
                </a:solidFill>
              </a:rPr>
              <a:t>-242 MDs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4344181" y="2864605"/>
            <a:ext cx="1152000" cy="52322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(+1,7pp)</a:t>
            </a:r>
          </a:p>
          <a:p>
            <a:pPr algn="ctr"/>
            <a:r>
              <a:rPr lang="es-ES" sz="1400" b="1" dirty="0">
                <a:solidFill>
                  <a:schemeClr val="bg1"/>
                </a:solidFill>
              </a:rPr>
              <a:t>+485 MDs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4532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344" y="1761370"/>
            <a:ext cx="6471360" cy="388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/>
          <a:srcRect l="13894"/>
          <a:stretch/>
        </p:blipFill>
        <p:spPr>
          <a:xfrm>
            <a:off x="6600056" y="1728192"/>
            <a:ext cx="5605760" cy="3921178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PIRAMIDES POBLACIONALES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>
            <a:off x="3228143" y="1395325"/>
            <a:ext cx="720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2019</a:t>
            </a:r>
            <a:endParaRPr lang="en-US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819173" y="1449950"/>
            <a:ext cx="720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2026</a:t>
            </a:r>
            <a:endParaRPr lang="en-US" b="1" dirty="0"/>
          </a:p>
        </p:txBody>
      </p:sp>
      <p:cxnSp>
        <p:nvCxnSpPr>
          <p:cNvPr id="3" name="Conector recto 2"/>
          <p:cNvCxnSpPr/>
          <p:nvPr/>
        </p:nvCxnSpPr>
        <p:spPr>
          <a:xfrm>
            <a:off x="1199456" y="3284984"/>
            <a:ext cx="10441160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5 CuadroTexto"/>
          <p:cNvSpPr txBox="1"/>
          <p:nvPr/>
        </p:nvSpPr>
        <p:spPr>
          <a:xfrm>
            <a:off x="1892398" y="6104329"/>
            <a:ext cx="838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Ene 3-2019 y Jul 27-2026 (</a:t>
            </a:r>
            <a:r>
              <a:rPr lang="es-ES" sz="1000" b="1" i="1" dirty="0">
                <a:hlinkClick r:id="rId5"/>
              </a:rPr>
              <a:t>http://www.colegiosmedicoscastillayleon.com/</a:t>
            </a:r>
            <a:r>
              <a:rPr lang="es-ES" sz="1000" b="1" i="1" dirty="0"/>
              <a:t>)</a:t>
            </a:r>
          </a:p>
          <a:p>
            <a:pPr algn="ctr"/>
            <a:r>
              <a:rPr lang="es-ES" sz="1000" i="1" dirty="0"/>
              <a:t>Estimación a partir de los campos “fecha Nacimiento” (2019: n=14.910, missings 8, 2026: n=18,099., missings=3)</a:t>
            </a:r>
          </a:p>
        </p:txBody>
      </p:sp>
    </p:spTree>
    <p:extLst>
      <p:ext uri="{BB962C8B-B14F-4D97-AF65-F5344CB8AC3E}">
        <p14:creationId xmlns:p14="http://schemas.microsoft.com/office/powerpoint/2010/main" val="335191020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526" y="1782356"/>
            <a:ext cx="6479999" cy="388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/>
          <a:srcRect l="13240"/>
          <a:stretch/>
        </p:blipFill>
        <p:spPr>
          <a:xfrm>
            <a:off x="6168008" y="1782356"/>
            <a:ext cx="5662345" cy="3888000"/>
          </a:xfrm>
          <a:prstGeom prst="rect">
            <a:avLst/>
          </a:prstGeom>
        </p:spPr>
      </p:pic>
      <p:sp>
        <p:nvSpPr>
          <p:cNvPr id="16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PIRAMIDES POBLACIONALES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07" y="509577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>
            <a:off x="3228143" y="1395325"/>
            <a:ext cx="720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2019</a:t>
            </a:r>
            <a:endParaRPr lang="en-US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819173" y="1449950"/>
            <a:ext cx="720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2024</a:t>
            </a:r>
            <a:endParaRPr lang="en-US" b="1" dirty="0"/>
          </a:p>
        </p:txBody>
      </p:sp>
      <p:sp>
        <p:nvSpPr>
          <p:cNvPr id="25" name="15 CuadroTexto"/>
          <p:cNvSpPr txBox="1"/>
          <p:nvPr/>
        </p:nvSpPr>
        <p:spPr>
          <a:xfrm>
            <a:off x="1892398" y="6104329"/>
            <a:ext cx="8380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/>
              <a:t>FECHAS DE EXPORTACION DESDE LA BASE DE DATOS CENTRAL: Ene 3-2019 y Jul 27-2026 (</a:t>
            </a:r>
            <a:r>
              <a:rPr lang="es-ES" sz="1000" b="1" i="1" dirty="0">
                <a:hlinkClick r:id="rId5"/>
              </a:rPr>
              <a:t>http://www.colegiosmedicoscastillayleon.com/</a:t>
            </a:r>
            <a:r>
              <a:rPr lang="es-ES" sz="1000" b="1" i="1" dirty="0"/>
              <a:t>)</a:t>
            </a:r>
          </a:p>
          <a:p>
            <a:pPr algn="ctr"/>
            <a:r>
              <a:rPr lang="es-ES" sz="1000" i="1" dirty="0"/>
              <a:t>Estimación a partir de los campos “fecha Nacimiento” (2019: n=14.910, missings 8, 2026: n=18,099., missings=3)</a:t>
            </a:r>
          </a:p>
          <a:p>
            <a:pPr algn="ctr"/>
            <a:r>
              <a:rPr lang="es-ES" sz="1000" i="1" dirty="0"/>
              <a:t>Se han excluido MIRes y Jubilados</a:t>
            </a:r>
          </a:p>
        </p:txBody>
      </p:sp>
      <p:cxnSp>
        <p:nvCxnSpPr>
          <p:cNvPr id="21" name="Conector recto 20"/>
          <p:cNvCxnSpPr/>
          <p:nvPr/>
        </p:nvCxnSpPr>
        <p:spPr>
          <a:xfrm>
            <a:off x="1127449" y="3284984"/>
            <a:ext cx="10441160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errar llave 22"/>
          <p:cNvSpPr/>
          <p:nvPr/>
        </p:nvSpPr>
        <p:spPr>
          <a:xfrm>
            <a:off x="4583832" y="2421160"/>
            <a:ext cx="216024" cy="224199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/>
          <p:cNvSpPr txBox="1"/>
          <p:nvPr/>
        </p:nvSpPr>
        <p:spPr>
          <a:xfrm>
            <a:off x="4983416" y="2305614"/>
            <a:ext cx="792088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5,9%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10463808" y="2260975"/>
            <a:ext cx="792088" cy="3693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</a:rPr>
              <a:t>17%</a:t>
            </a:r>
          </a:p>
        </p:txBody>
      </p:sp>
      <p:sp>
        <p:nvSpPr>
          <p:cNvPr id="28" name="Cerrar llave 27"/>
          <p:cNvSpPr/>
          <p:nvPr/>
        </p:nvSpPr>
        <p:spPr>
          <a:xfrm>
            <a:off x="10164453" y="2421160"/>
            <a:ext cx="216024" cy="224199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464956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 cstate="print"/>
          <a:srcRect t="96652"/>
          <a:stretch/>
        </p:blipFill>
        <p:spPr>
          <a:xfrm>
            <a:off x="2420022" y="5805264"/>
            <a:ext cx="5188146" cy="30104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2" cstate="print"/>
          <a:srcRect t="51019" r="19805"/>
          <a:stretch/>
        </p:blipFill>
        <p:spPr>
          <a:xfrm>
            <a:off x="7381360" y="1701769"/>
            <a:ext cx="4160654" cy="44045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/>
          <a:srcRect l="-69" t="-227" r="69" b="48736"/>
          <a:stretch/>
        </p:blipFill>
        <p:spPr>
          <a:xfrm>
            <a:off x="2420022" y="1248368"/>
            <a:ext cx="5188146" cy="4630265"/>
          </a:xfrm>
          <a:prstGeom prst="rect">
            <a:avLst/>
          </a:prstGeom>
        </p:spPr>
      </p:pic>
      <p:sp>
        <p:nvSpPr>
          <p:cNvPr id="7" name="6 Forma en L"/>
          <p:cNvSpPr/>
          <p:nvPr/>
        </p:nvSpPr>
        <p:spPr>
          <a:xfrm rot="5400000">
            <a:off x="0" y="0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orma en L"/>
          <p:cNvSpPr/>
          <p:nvPr/>
        </p:nvSpPr>
        <p:spPr>
          <a:xfrm rot="16200000">
            <a:off x="10463808" y="5129808"/>
            <a:ext cx="1728192" cy="1728192"/>
          </a:xfrm>
          <a:prstGeom prst="corner">
            <a:avLst>
              <a:gd name="adj1" fmla="val 19898"/>
              <a:gd name="adj2" fmla="val 19898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"/>
          <p:cNvCxnSpPr/>
          <p:nvPr/>
        </p:nvCxnSpPr>
        <p:spPr>
          <a:xfrm>
            <a:off x="1991544" y="1124744"/>
            <a:ext cx="9649072" cy="5491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7" y="495929"/>
            <a:ext cx="1260000" cy="10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 Título"/>
          <p:cNvSpPr txBox="1">
            <a:spLocks/>
          </p:cNvSpPr>
          <p:nvPr/>
        </p:nvSpPr>
        <p:spPr bwMode="auto">
          <a:xfrm>
            <a:off x="1991545" y="246703"/>
            <a:ext cx="9577064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DEMOGRAFIA MEDICA CASTILLA Y LEON </a:t>
            </a:r>
            <a:br>
              <a:rPr lang="es-ES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ÍNDICE DE REPOSICIÓN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86017" y="2579882"/>
            <a:ext cx="1719877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u="sng" dirty="0"/>
              <a:t>IR-2019</a:t>
            </a:r>
          </a:p>
          <a:p>
            <a:pPr algn="ctr"/>
            <a:r>
              <a:rPr lang="es-ES" sz="2000" b="1" dirty="0">
                <a:solidFill>
                  <a:srgbClr val="C00000"/>
                </a:solidFill>
              </a:rPr>
              <a:t>CYL: 0,74</a:t>
            </a:r>
          </a:p>
          <a:p>
            <a:pPr algn="ctr"/>
            <a:r>
              <a:rPr lang="es-ES" sz="2000" b="1" dirty="0">
                <a:solidFill>
                  <a:srgbClr val="C00000"/>
                </a:solidFill>
              </a:rPr>
              <a:t>MFYC: 0,48</a:t>
            </a:r>
          </a:p>
          <a:p>
            <a:pPr algn="ctr"/>
            <a:endParaRPr lang="es-ES" sz="2000" b="1" dirty="0">
              <a:solidFill>
                <a:srgbClr val="C00000"/>
              </a:solidFill>
            </a:endParaRPr>
          </a:p>
          <a:p>
            <a:pPr algn="ctr"/>
            <a:r>
              <a:rPr lang="es-ES" sz="2000" b="1" u="sng" dirty="0"/>
              <a:t>IR-2022</a:t>
            </a:r>
          </a:p>
          <a:p>
            <a:pPr algn="ctr"/>
            <a:r>
              <a:rPr lang="es-ES" sz="2000" b="1" dirty="0">
                <a:solidFill>
                  <a:srgbClr val="C00000"/>
                </a:solidFill>
              </a:rPr>
              <a:t>CYL: 0,99</a:t>
            </a:r>
          </a:p>
          <a:p>
            <a:pPr algn="ctr"/>
            <a:r>
              <a:rPr lang="es-ES" sz="2000" b="1" dirty="0">
                <a:solidFill>
                  <a:srgbClr val="C00000"/>
                </a:solidFill>
              </a:rPr>
              <a:t>MFC: 0,68</a:t>
            </a:r>
          </a:p>
        </p:txBody>
      </p:sp>
    </p:spTree>
    <p:extLst>
      <p:ext uri="{BB962C8B-B14F-4D97-AF65-F5344CB8AC3E}">
        <p14:creationId xmlns:p14="http://schemas.microsoft.com/office/powerpoint/2010/main" val="344343526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63524</TotalTime>
  <Words>755</Words>
  <Application>Microsoft Office PowerPoint</Application>
  <PresentationFormat>Panorámica</PresentationFormat>
  <Paragraphs>98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Impact</vt:lpstr>
      <vt:lpstr>Open Sans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usuario1 colegio medicos</cp:lastModifiedBy>
  <cp:revision>533</cp:revision>
  <dcterms:created xsi:type="dcterms:W3CDTF">2018-02-11T11:47:21Z</dcterms:created>
  <dcterms:modified xsi:type="dcterms:W3CDTF">2026-09-30T19:08:59Z</dcterms:modified>
</cp:coreProperties>
</file>